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4"/>
  </p:notesMasterIdLst>
  <p:sldIdLst>
    <p:sldId id="268" r:id="rId2"/>
    <p:sldId id="269" r:id="rId3"/>
    <p:sldId id="270" r:id="rId4"/>
    <p:sldId id="271" r:id="rId5"/>
    <p:sldId id="272" r:id="rId6"/>
    <p:sldId id="273" r:id="rId7"/>
    <p:sldId id="274" r:id="rId8"/>
    <p:sldId id="275" r:id="rId9"/>
    <p:sldId id="276" r:id="rId10"/>
    <p:sldId id="277" r:id="rId11"/>
    <p:sldId id="257" r:id="rId12"/>
    <p:sldId id="258" r:id="rId13"/>
    <p:sldId id="264" r:id="rId14"/>
    <p:sldId id="260" r:id="rId15"/>
    <p:sldId id="261" r:id="rId16"/>
    <p:sldId id="259" r:id="rId17"/>
    <p:sldId id="281" r:id="rId18"/>
    <p:sldId id="278" r:id="rId19"/>
    <p:sldId id="265" r:id="rId20"/>
    <p:sldId id="279" r:id="rId21"/>
    <p:sldId id="282" r:id="rId22"/>
    <p:sldId id="283" r:id="rId23"/>
    <p:sldId id="289" r:id="rId24"/>
    <p:sldId id="290" r:id="rId25"/>
    <p:sldId id="284" r:id="rId26"/>
    <p:sldId id="285" r:id="rId27"/>
    <p:sldId id="286" r:id="rId28"/>
    <p:sldId id="287" r:id="rId29"/>
    <p:sldId id="288" r:id="rId30"/>
    <p:sldId id="300" r:id="rId31"/>
    <p:sldId id="291" r:id="rId32"/>
    <p:sldId id="293" r:id="rId33"/>
    <p:sldId id="294" r:id="rId34"/>
    <p:sldId id="295" r:id="rId35"/>
    <p:sldId id="296" r:id="rId36"/>
    <p:sldId id="297" r:id="rId37"/>
    <p:sldId id="298" r:id="rId38"/>
    <p:sldId id="302" r:id="rId39"/>
    <p:sldId id="299" r:id="rId40"/>
    <p:sldId id="301" r:id="rId41"/>
    <p:sldId id="303" r:id="rId42"/>
    <p:sldId id="304" r:id="rId43"/>
    <p:sldId id="305" r:id="rId44"/>
    <p:sldId id="306" r:id="rId45"/>
    <p:sldId id="307" r:id="rId46"/>
    <p:sldId id="308" r:id="rId47"/>
    <p:sldId id="309" r:id="rId48"/>
    <p:sldId id="310" r:id="rId49"/>
    <p:sldId id="311" r:id="rId50"/>
    <p:sldId id="312" r:id="rId51"/>
    <p:sldId id="313" r:id="rId52"/>
    <p:sldId id="314" r:id="rId53"/>
    <p:sldId id="315" r:id="rId54"/>
    <p:sldId id="316" r:id="rId55"/>
    <p:sldId id="317" r:id="rId56"/>
    <p:sldId id="318" r:id="rId57"/>
    <p:sldId id="339" r:id="rId58"/>
    <p:sldId id="319" r:id="rId59"/>
    <p:sldId id="320" r:id="rId60"/>
    <p:sldId id="321" r:id="rId61"/>
    <p:sldId id="322" r:id="rId62"/>
    <p:sldId id="323" r:id="rId63"/>
    <p:sldId id="324" r:id="rId64"/>
    <p:sldId id="340" r:id="rId65"/>
    <p:sldId id="325" r:id="rId66"/>
    <p:sldId id="326" r:id="rId67"/>
    <p:sldId id="327" r:id="rId68"/>
    <p:sldId id="328" r:id="rId69"/>
    <p:sldId id="330" r:id="rId70"/>
    <p:sldId id="331" r:id="rId71"/>
    <p:sldId id="332" r:id="rId72"/>
    <p:sldId id="333" r:id="rId73"/>
    <p:sldId id="334" r:id="rId74"/>
    <p:sldId id="335" r:id="rId75"/>
    <p:sldId id="336" r:id="rId76"/>
    <p:sldId id="337" r:id="rId77"/>
    <p:sldId id="338" r:id="rId78"/>
    <p:sldId id="341" r:id="rId79"/>
    <p:sldId id="342" r:id="rId80"/>
    <p:sldId id="343" r:id="rId81"/>
    <p:sldId id="344" r:id="rId82"/>
    <p:sldId id="345" r:id="rId8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4660"/>
  </p:normalViewPr>
  <p:slideViewPr>
    <p:cSldViewPr>
      <p:cViewPr varScale="1">
        <p:scale>
          <a:sx n="106" d="100"/>
          <a:sy n="106" d="100"/>
        </p:scale>
        <p:origin x="-16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E64CFC-2358-468E-8124-D445F3587D36}" type="datetimeFigureOut">
              <a:rPr lang="en-US" smtClean="0"/>
              <a:pPr/>
              <a:t>6/23/2017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9A6E82-F15A-4989-A1EF-7241E566016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7500" lnSpcReduction="20000"/>
          </a:bodyPr>
          <a:lstStyle/>
          <a:p>
            <a:pPr>
              <a:defRPr/>
            </a:pPr>
            <a:r>
              <a:rPr lang="ka-GE" dirty="0" smtClean="0"/>
              <a:t>■ევროპის საბჭოს კონვენცია ქალებზე ძალადობისა და ოჯახში ძალადობის წინააღმდეგ ბრძოლისა და პრევენციის შესახებ გახლავთ ყველაზე მრავლისმომცველი საერთაშორისო კონვენცია, რომელიც ებრძვის ადამიანის უფლებების ამ სერიოზულ დარღვევას. ეს კონვენცია მიზნად ისახავს ნულოვანი ტოლერანტობის მიღწევას ამგვარი ძალადობის მიმართ და მნიშვნელოვან წინგადადგმულ ნაბიჯს წარმოადგენს ევროპისა და მის ფარგლებს მიღმა მდებარე ქვეყნებს უფრო უსაფრთხო ადგილად ქცევისათვის. ■კონვენციის ქვაკუთხედია ისეთი საკითხები, როგორიცაა ძალადობის პრევენცია, მსხვერპლთა დაცვა და მოძალადეებზე სისხლის სამართლებრივი პასუხისმგებლობის დაკისრება. კონვენცია მოუწოდებს საზოგადოების ყველა წევრს, განსაკუთრებით მამაკაცებსა და ბიჭებს, შეცვალონ მათი დამოკიდებულება ძალადობის მიმართ და ამგვარად სათანადო ცვლილებები გამოიწვიონ თითოეული ადამიანის გულსა და გონებაში. არსებითად, ეს არის ხელახალი მოწოდება ქალებსა და მამაკაცებს შორის მეტი თანასწორობისაკენ, რამეთუ ქალთა მიმართ ძალადობას ღრმად აქვს გადგმული ფესვები საზოგადოებაში არსებულ ქალთა და მამაკაცთა უთანასწორობაში, და საზრდოობს შეუწყნარებლობით, ან კიდევ პრობლემის არსებობის უარყოფის ჩვეულებით. კონვენციის განსაკუთრებული მახასიათებლები ■კონვენცია ქალთა მიმართ ძალადობას აღიარებს ადამიანის უფლებების დარღვევად და დისკრიმინაციის ფორმად. ეს იმას ნიშნავს, რომ სახელმწიფოებს შესაბამისი პასუხისმგებლობა დაეკისრებათ, თუ ისინი ამგვარ ძალადობაზე ადეკვატურ რეაგირებას არ მოახდენენ. ■ეს გახლავთ პირველი საერთაშორისო კონვენცია, რომელშიც მოცემულია გენდერის განსაზღვრება. ეს იმას ნიშნავს, რომ ქალი და მამაკაცი არა მხოლოდ ბიოლოგიურად არიან მდედრობითი და მამრობითი სქესისა, არამედ ასევე განეკუთვნებიან სოციალურ კონსტრუქციაზე აგებულ გენდერის კატეგორიას, რომელიც ქალებისა და მამაკაცების კონკრეტულ როლებსა და ქცევის წესებს განსაზღვრავს. კვლევებმა აჩვენა, რომ გარკვეული როლებისა და ქცევების მიღებამ შესაძლოა ქალთა მიმართ ძალადობა დასაშვებ მოვლენად აქციოს. ■კონვენცია სისხლის სამართლებრივ პასუხისმგებლობას ადგენს მთელი რიგი ისეთი მნიშვნელოვანი დანაშაულებისთვის, როგორიცაა ქალის გარეთა სასქესო ორგანოების “დაცვეთა”, იძულებითი ქორწინება, დევნა (გადაკიდება/ აკვიატებული დევნა), იძულებითი აბორტი და იძულებითი სტერილიზაცია. ეს იმას ნიშნავს, რომ სახელმწიფოებს პირველად მოუწევთ ასეთი მნიშვნელოვანი დანაშაულების თავიანთ სამართლებრივ სისტემებში ასახვა. ■კონვენცია სახელმწიფოებს მოუწოდებს, რომ ქალთა მიმართ ძალადობისა და ოჯახში ძალადობის წინააღმდეგ ბრძოლის საქმეში ჩართონ შესაბამისი სახელმწიფო უწყებები და სამსახურები, რათა ეს პრობლემა კოორდინირებული ძალისხმევით გადაიჭრას. ეს კი იმას ნიშნავს, რომ უწყებები და არასამთავრობო ორგანიზაციები ცალ-ცალკე კი არ უნდა მუშაობდნენ, არამედ მათ თანამშრომლობის პროტოკოლები/მემორანდუმები უნდა შეიმუშაონ. რ</a:t>
            </a:r>
            <a:endParaRPr lang="en-US" dirty="0"/>
          </a:p>
        </p:txBody>
      </p:sp>
      <p:sp>
        <p:nvSpPr>
          <p:cNvPr id="75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F4DC59-2621-4113-B43C-C53B2E4F6004}" type="slidenum">
              <a:rPr lang="en-US" smtClean="0"/>
              <a:pPr/>
              <a:t>11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r>
              <a:rPr lang="ka-GE" smtClean="0"/>
              <a:t>როგორ ხორციელდება კონვენციის შესრულების მონიტორინგი?</a:t>
            </a:r>
          </a:p>
          <a:p>
            <a:endParaRPr lang="ka-GE" smtClean="0"/>
          </a:p>
          <a:p>
            <a:r>
              <a:rPr lang="ka-GE" smtClean="0"/>
              <a:t>■კონვენცია, მისი დებულებების შესრულების შეფასების მიზნით, ქმნის მონიტორინგის მექანიზმს. მონიტორინგის მექანიზმი ორი ორგანოსაგან შედგება, ესენია: ექსპერტთა ჯგუფი ქალთა მიმართ ძალადობის და ოჯახური ძალადობის წინააღმდეგ (</a:t>
            </a:r>
            <a:r>
              <a:rPr lang="en-US" smtClean="0"/>
              <a:t>GREVIO), </a:t>
            </a:r>
            <a:r>
              <a:rPr lang="ka-GE" smtClean="0"/>
              <a:t>რომელიც დამოუკიდებელ ექსპერტთაგან შემდგარი ორგანოა და მხარეთა კომიტეტი, რომელიც კონვენციის ხელშემკვრელი მხარე სახელმწიფოების ოფიციალური წარმომადგენლებისგან დაკომპლექტებულ პოლიტიკურ ორგანოს წარმოადგენს. მათი დასკვნები და რეკომენდაციები სახელმწიფოებს დაეხმარება კონვენციის მოთხოვნების შესრულებაში, და ამ უკანასკნელის გრძელვადიანი ეფექტიანობის გარანტი იქნება.</a:t>
            </a:r>
            <a:endParaRPr lang="en-US" smtClean="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C60AE75-610F-4526-98ED-ACE58E13E702}" type="slidenum">
              <a:rPr lang="en-US" smtClean="0"/>
              <a:pPr/>
              <a:t>13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r>
              <a:rPr lang="ka-GE" b="1" dirty="0" smtClean="0"/>
              <a:t>კონვენციის განსაკუთრებული მახასიათებლები</a:t>
            </a:r>
            <a:endParaRPr lang="ka-GE" dirty="0" smtClean="0"/>
          </a:p>
          <a:p>
            <a:r>
              <a:rPr lang="ka-GE" dirty="0" smtClean="0"/>
              <a:t>კონვენცია სახელმწიფოებს მოუწოდებს, რომ ქალთა მიმართ ძალადობისა და ოჯახში ძალადობის წინააღმდეგ ბრძოლის საქმეში ჩართონ შესაბამისი სახელმწიფო უწყებები და სამსახურები, რათა ეს პრობლემა კოორდინირებული ძალისხმევით გადაიჭრას. ეს კი იმას ნიშნავს, რომ უწყებები და არასამთავრობო ორგანიზაციები ცალ-ცალკე კი არ უნდა მუშაობდნენ, არამედ მათ თანამშრომლობის პროტოკოლები/მემორანდუმები უნდა შეიმუშაონ.</a:t>
            </a:r>
            <a:endParaRPr lang="en-US" dirty="0" smtClean="0"/>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395474-8CB1-4432-9960-25A4143DADFE}" type="slidenum">
              <a:rPr lang="en-US" smtClean="0"/>
              <a:pPr/>
              <a:t>16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E9A6E82-F15A-4989-A1EF-7241E5660167}" type="slidenum">
              <a:rPr lang="en-US" smtClean="0"/>
              <a:pPr/>
              <a:t>70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EEC576D-BA99-4376-B68C-1431DA17E84B}" type="datetimeFigureOut">
              <a:rPr lang="en-US" smtClean="0"/>
              <a:pPr/>
              <a:t>6/23/2017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73DBA1D-953E-4D7F-AA4A-1475758B85E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EC576D-BA99-4376-B68C-1431DA17E84B}" type="datetimeFigureOut">
              <a:rPr lang="en-US" smtClean="0"/>
              <a:pPr/>
              <a:t>6/23/2017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DBA1D-953E-4D7F-AA4A-1475758B85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EC576D-BA99-4376-B68C-1431DA17E84B}" type="datetimeFigureOut">
              <a:rPr lang="en-US" smtClean="0"/>
              <a:pPr/>
              <a:t>6/23/2017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DBA1D-953E-4D7F-AA4A-1475758B85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EEC576D-BA99-4376-B68C-1431DA17E84B}" type="datetimeFigureOut">
              <a:rPr lang="en-US" smtClean="0"/>
              <a:pPr/>
              <a:t>6/23/2017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DBA1D-953E-4D7F-AA4A-1475758B85E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EEC576D-BA99-4376-B68C-1431DA17E84B}" type="datetimeFigureOut">
              <a:rPr lang="en-US" smtClean="0"/>
              <a:pPr/>
              <a:t>6/23/2017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73DBA1D-953E-4D7F-AA4A-1475758B85E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EEC576D-BA99-4376-B68C-1431DA17E84B}" type="datetimeFigureOut">
              <a:rPr lang="en-US" smtClean="0"/>
              <a:pPr/>
              <a:t>6/23/2017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DBA1D-953E-4D7F-AA4A-1475758B85E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EEC576D-BA99-4376-B68C-1431DA17E84B}" type="datetimeFigureOut">
              <a:rPr lang="en-US" smtClean="0"/>
              <a:pPr/>
              <a:t>6/23/2017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3DBA1D-953E-4D7F-AA4A-1475758B85E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EEC576D-BA99-4376-B68C-1431DA17E84B}" type="datetimeFigureOut">
              <a:rPr lang="en-US" smtClean="0"/>
              <a:pPr/>
              <a:t>6/23/2017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3DBA1D-953E-4D7F-AA4A-1475758B85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EC576D-BA99-4376-B68C-1431DA17E84B}" type="datetimeFigureOut">
              <a:rPr lang="en-US" smtClean="0"/>
              <a:pPr/>
              <a:t>6/23/2017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3DBA1D-953E-4D7F-AA4A-1475758B85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EEC576D-BA99-4376-B68C-1431DA17E84B}" type="datetimeFigureOut">
              <a:rPr lang="en-US" smtClean="0"/>
              <a:pPr/>
              <a:t>6/23/2017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DBA1D-953E-4D7F-AA4A-1475758B85E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EEC576D-BA99-4376-B68C-1431DA17E84B}" type="datetimeFigureOut">
              <a:rPr lang="en-US" smtClean="0"/>
              <a:pPr/>
              <a:t>6/23/2017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73DBA1D-953E-4D7F-AA4A-1475758B85E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EEC576D-BA99-4376-B68C-1431DA17E84B}" type="datetimeFigureOut">
              <a:rPr lang="en-US" smtClean="0"/>
              <a:pPr/>
              <a:t>6/23/2017</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73DBA1D-953E-4D7F-AA4A-1475758B85E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ka-GE" b="1" dirty="0" smtClean="0"/>
              <a:t>ქალები, მშვიდობა და უსაფრთხოება</a:t>
            </a:r>
            <a:endParaRPr lang="en-US" dirty="0"/>
          </a:p>
        </p:txBody>
      </p:sp>
      <p:sp>
        <p:nvSpPr>
          <p:cNvPr id="3" name="Subtitle 2"/>
          <p:cNvSpPr>
            <a:spLocks noGrp="1"/>
          </p:cNvSpPr>
          <p:nvPr>
            <p:ph type="subTitle" idx="1"/>
          </p:nvPr>
        </p:nvSpPr>
        <p:spPr/>
        <p:txBody>
          <a:bodyPr>
            <a:normAutofit/>
          </a:bodyPr>
          <a:lstStyle/>
          <a:p>
            <a:r>
              <a:rPr lang="en-US" b="1" dirty="0" err="1" smtClean="0">
                <a:solidFill>
                  <a:schemeClr val="tx1"/>
                </a:solidFill>
              </a:rPr>
              <a:t>გაეროს</a:t>
            </a:r>
            <a:r>
              <a:rPr lang="en-US" b="1" dirty="0" smtClean="0">
                <a:solidFill>
                  <a:schemeClr val="tx1"/>
                </a:solidFill>
              </a:rPr>
              <a:t> </a:t>
            </a:r>
            <a:r>
              <a:rPr lang="en-US" b="1" dirty="0" err="1" smtClean="0">
                <a:solidFill>
                  <a:schemeClr val="tx1"/>
                </a:solidFill>
              </a:rPr>
              <a:t>უშიშროების</a:t>
            </a:r>
            <a:r>
              <a:rPr lang="en-US" b="1" dirty="0" smtClean="0">
                <a:solidFill>
                  <a:schemeClr val="tx1"/>
                </a:solidFill>
              </a:rPr>
              <a:t> </a:t>
            </a:r>
            <a:r>
              <a:rPr lang="en-US" b="1" dirty="0" err="1" smtClean="0">
                <a:solidFill>
                  <a:schemeClr val="tx1"/>
                </a:solidFill>
              </a:rPr>
              <a:t>საბჭოს</a:t>
            </a:r>
            <a:r>
              <a:rPr lang="en-US" b="1" dirty="0" smtClean="0">
                <a:solidFill>
                  <a:schemeClr val="tx1"/>
                </a:solidFill>
              </a:rPr>
              <a:t> №№1325, 1820, 1888, 1889 </a:t>
            </a:r>
            <a:r>
              <a:rPr lang="en-US" b="1" dirty="0" err="1" smtClean="0">
                <a:solidFill>
                  <a:schemeClr val="tx1"/>
                </a:solidFill>
              </a:rPr>
              <a:t>და</a:t>
            </a:r>
            <a:r>
              <a:rPr lang="en-US" b="1" dirty="0" smtClean="0">
                <a:solidFill>
                  <a:schemeClr val="tx1"/>
                </a:solidFill>
              </a:rPr>
              <a:t> 1960 </a:t>
            </a:r>
            <a:r>
              <a:rPr lang="en-US" b="1" dirty="0" err="1" smtClean="0">
                <a:solidFill>
                  <a:schemeClr val="tx1"/>
                </a:solidFill>
              </a:rPr>
              <a:t>რეზოლუციები</a:t>
            </a:r>
            <a:endParaRPr lang="en-US"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717032"/>
            <a:ext cx="6858000" cy="1159768"/>
          </a:xfrm>
        </p:spPr>
        <p:txBody>
          <a:bodyPr>
            <a:noAutofit/>
          </a:bodyPr>
          <a:lstStyle/>
          <a:p>
            <a:r>
              <a:rPr lang="ka-GE" sz="2000" b="1" dirty="0" smtClean="0">
                <a:solidFill>
                  <a:schemeClr val="tx1"/>
                </a:solidFill>
              </a:rPr>
              <a:t>ევროპის საბჭოს კონვენცია ქალებზე ძალადობისა და ოჯახში ძალადობის წინააღმდეგ ბრძოლისა და პრევენციის შესახებ</a:t>
            </a:r>
            <a:endParaRPr lang="en-US" sz="2000" dirty="0">
              <a:solidFill>
                <a:schemeClr val="tx1"/>
              </a:solidFill>
            </a:endParaRPr>
          </a:p>
        </p:txBody>
      </p:sp>
      <p:sp>
        <p:nvSpPr>
          <p:cNvPr id="3" name="Subtitle 2"/>
          <p:cNvSpPr>
            <a:spLocks noGrp="1"/>
          </p:cNvSpPr>
          <p:nvPr>
            <p:ph type="subTitle" idx="1"/>
          </p:nvPr>
        </p:nvSpPr>
        <p:spPr>
          <a:xfrm>
            <a:off x="1371600" y="5229200"/>
            <a:ext cx="6400800" cy="409600"/>
          </a:xfrm>
        </p:spPr>
        <p:txBody>
          <a:bodyPr>
            <a:normAutofit fontScale="92500" lnSpcReduction="20000"/>
          </a:bodyPr>
          <a:lstStyle/>
          <a:p>
            <a:r>
              <a:rPr lang="ka-GE" b="1" dirty="0" smtClean="0"/>
              <a:t>სტამბოლის კონვენცია</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eaLnBrk="1" fontAlgn="auto" hangingPunct="1">
              <a:spcAft>
                <a:spcPts val="0"/>
              </a:spcAft>
              <a:defRPr/>
            </a:pPr>
            <a:r>
              <a:rPr lang="ka-GE" sz="2400" b="1" dirty="0" smtClean="0"/>
              <a:t>ევროპის საბჭოს კონვენცია ქალებზე ძალადობისა და ოჯახში ძალადობის წინააღმდეგ ბრძოლისა და პრევენციის შესახებ (სტამბოლის კონვენცია)</a:t>
            </a:r>
            <a:endParaRPr lang="en-US" sz="2400" b="1" dirty="0"/>
          </a:p>
        </p:txBody>
      </p:sp>
      <p:sp>
        <p:nvSpPr>
          <p:cNvPr id="19459" name="Content Placeholder 3"/>
          <p:cNvSpPr>
            <a:spLocks noGrp="1"/>
          </p:cNvSpPr>
          <p:nvPr>
            <p:ph sz="quarter" idx="1"/>
          </p:nvPr>
        </p:nvSpPr>
        <p:spPr>
          <a:xfrm>
            <a:off x="457200" y="2420888"/>
            <a:ext cx="8229600" cy="4151362"/>
          </a:xfrm>
        </p:spPr>
        <p:txBody>
          <a:bodyPr>
            <a:normAutofit/>
          </a:bodyPr>
          <a:lstStyle/>
          <a:p>
            <a:pPr eaLnBrk="1" hangingPunct="1"/>
            <a:r>
              <a:rPr lang="ka-GE" sz="2000" dirty="0" smtClean="0"/>
              <a:t>ყველაზე მრავლისმომცველი საერთაშორისო კონვენცია</a:t>
            </a:r>
          </a:p>
          <a:p>
            <a:pPr eaLnBrk="1" hangingPunct="1"/>
            <a:r>
              <a:rPr lang="ka-GE" sz="2000" dirty="0" smtClean="0"/>
              <a:t>ებრძვის ადამიანის უფლებების ამ სერიოზულ დარღვევას. </a:t>
            </a:r>
          </a:p>
          <a:p>
            <a:pPr eaLnBrk="1" hangingPunct="1"/>
            <a:r>
              <a:rPr lang="ka-GE" sz="2000" dirty="0" smtClean="0"/>
              <a:t>მიზნად ისახავს ნულოვანი ტოლერანტობის მიღწევას ამგვარი ძალადობის მიმართ.</a:t>
            </a:r>
          </a:p>
          <a:p>
            <a:pPr eaLnBrk="1" hangingPunct="1"/>
            <a:r>
              <a:rPr lang="ka-GE" sz="2000" dirty="0" smtClean="0"/>
              <a:t>ძალადობის პრევენცია, მსხვერპლთა დაცვა და მოძალადეებზე სისხლის სამართლებრივი პასუხისმგებლობის დაკისრება. </a:t>
            </a:r>
            <a:endParaRPr lang="en-US"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eaLnBrk="1" fontAlgn="auto" hangingPunct="1">
              <a:spcAft>
                <a:spcPts val="0"/>
              </a:spcAft>
              <a:defRPr/>
            </a:pPr>
            <a:r>
              <a:rPr lang="ka-GE" b="1" dirty="0" smtClean="0"/>
              <a:t>კონვენციის განსაკუთრებული მახასიათებლები</a:t>
            </a:r>
            <a:endParaRPr lang="en-US" dirty="0"/>
          </a:p>
        </p:txBody>
      </p:sp>
      <p:sp>
        <p:nvSpPr>
          <p:cNvPr id="20483" name="Content Placeholder 4"/>
          <p:cNvSpPr>
            <a:spLocks noGrp="1"/>
          </p:cNvSpPr>
          <p:nvPr>
            <p:ph sz="quarter" idx="1"/>
          </p:nvPr>
        </p:nvSpPr>
        <p:spPr>
          <a:xfrm>
            <a:off x="457200" y="1600200"/>
            <a:ext cx="7859216" cy="4873625"/>
          </a:xfrm>
        </p:spPr>
        <p:txBody>
          <a:bodyPr>
            <a:normAutofit/>
          </a:bodyPr>
          <a:lstStyle/>
          <a:p>
            <a:pPr eaLnBrk="1" hangingPunct="1"/>
            <a:r>
              <a:rPr lang="ka-GE" sz="2000" dirty="0" smtClean="0"/>
              <a:t>პირველი საერთაშორისო კონვენცია, რომელშიც მოცემულია გენდერის განსაზღვრება. </a:t>
            </a:r>
          </a:p>
          <a:p>
            <a:pPr eaLnBrk="1" hangingPunct="1">
              <a:buNone/>
            </a:pPr>
            <a:endParaRPr lang="ka-GE" sz="2000" dirty="0" smtClean="0"/>
          </a:p>
          <a:p>
            <a:pPr eaLnBrk="1" hangingPunct="1">
              <a:buNone/>
            </a:pPr>
            <a:endParaRPr lang="ka-GE" sz="2000" dirty="0" smtClean="0"/>
          </a:p>
          <a:p>
            <a:pPr algn="ctr" eaLnBrk="1" hangingPunct="1">
              <a:buNone/>
            </a:pPr>
            <a:r>
              <a:rPr lang="ka-GE" sz="2000" dirty="0" smtClean="0"/>
              <a:t>ქალი და მამაკაცი არა მხოლოდ ბიოლოგიურად არიან მდედრობითი და მამრობითი სქესისა, არამედ ასევე განეკუთვნებიან სოციალურ კონსტრუქციაზე აგებულ გენდერის კატეგორიას, რომელიც ქალებისა და მამაკაცების კონკრეტულ როლებსა და ქცევის წესებს განსაზღვრავს. </a:t>
            </a:r>
          </a:p>
          <a:p>
            <a:pPr algn="ctr" eaLnBrk="1" hangingPunct="1">
              <a:buNone/>
            </a:pPr>
            <a:r>
              <a:rPr lang="ka-GE" sz="2000" dirty="0" smtClean="0"/>
              <a:t>(გენდერი და სქესი)</a:t>
            </a:r>
            <a:endParaRPr lang="en-US"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4294967295"/>
          </p:nvPr>
        </p:nvSpPr>
        <p:spPr>
          <a:xfrm>
            <a:off x="467544" y="1071563"/>
            <a:ext cx="7848872" cy="4876800"/>
          </a:xfrm>
        </p:spPr>
        <p:txBody>
          <a:bodyPr>
            <a:normAutofit/>
          </a:bodyPr>
          <a:lstStyle/>
          <a:p>
            <a:pPr algn="ctr">
              <a:buNone/>
            </a:pPr>
            <a:r>
              <a:rPr lang="ka-GE" sz="2000" b="1" dirty="0" smtClean="0"/>
              <a:t>სტამბოლის კონვენცია მკაფიოდ აცხადებს, რომ:</a:t>
            </a:r>
          </a:p>
          <a:p>
            <a:pPr algn="ctr">
              <a:buNone/>
            </a:pPr>
            <a:endParaRPr lang="ka-GE" sz="2000" b="1" dirty="0" smtClean="0"/>
          </a:p>
          <a:p>
            <a:pPr algn="ctr">
              <a:buNone/>
            </a:pPr>
            <a:endParaRPr lang="ka-GE" sz="2000" b="1" dirty="0" smtClean="0"/>
          </a:p>
          <a:p>
            <a:r>
              <a:rPr lang="ka-GE" sz="2000" dirty="0" smtClean="0"/>
              <a:t> ქალთა მიმართ ძალადობა და ოჯახში ძალადობა არ არის პირადი საქმე. </a:t>
            </a:r>
          </a:p>
          <a:p>
            <a:r>
              <a:rPr lang="ka-GE" sz="2000" dirty="0" smtClean="0"/>
              <a:t>ოჯახის შიგნით მომხდარ დანაშაულს ბევრად უფრო ძლიერი ტრავმის გამოწვევა შეუძლია</a:t>
            </a:r>
          </a:p>
          <a:p>
            <a:r>
              <a:rPr lang="ka-GE" sz="2000" dirty="0" smtClean="0"/>
              <a:t> ამიტომ ამგვარი დანაშაულის ჩამდენს უფრო მკაცრი სასჯელი უნდა მიესაჯოს, როდესაც მსხვერპლი მისი მეუღლე, პარტნიორი ან ოჯახის წევრია.</a:t>
            </a:r>
          </a:p>
          <a:p>
            <a:r>
              <a:rPr lang="ka-GE" sz="2000" dirty="0" smtClean="0"/>
              <a:t>სახელმწიფოებმა უნდა გამორიცხონ ძალადობის ნებისმიერი ფორმის გამართლება კულტურით, ტრადიციებით, რელიგიით ან ეგრეთ წოდებული “ღირსებით”; </a:t>
            </a:r>
          </a:p>
          <a:p>
            <a:endParaRPr lang="en-US" sz="20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fontAlgn="auto" hangingPunct="1">
              <a:spcAft>
                <a:spcPts val="0"/>
              </a:spcAft>
              <a:defRPr/>
            </a:pPr>
            <a:r>
              <a:rPr lang="ka-GE" b="1" dirty="0" smtClean="0"/>
              <a:t>პრევენცია</a:t>
            </a:r>
            <a:endParaRPr lang="en-US" b="1" dirty="0"/>
          </a:p>
        </p:txBody>
      </p:sp>
      <p:sp>
        <p:nvSpPr>
          <p:cNvPr id="22531" name="Content Placeholder 4"/>
          <p:cNvSpPr>
            <a:spLocks noGrp="1"/>
          </p:cNvSpPr>
          <p:nvPr>
            <p:ph sz="quarter" idx="1"/>
          </p:nvPr>
        </p:nvSpPr>
        <p:spPr>
          <a:xfrm>
            <a:off x="457200" y="1600200"/>
            <a:ext cx="7467600" cy="4873625"/>
          </a:xfrm>
        </p:spPr>
        <p:txBody>
          <a:bodyPr/>
          <a:lstStyle/>
          <a:p>
            <a:pPr eaLnBrk="1" hangingPunct="1"/>
            <a:r>
              <a:rPr lang="ka-GE" sz="2000" dirty="0" smtClean="0"/>
              <a:t>შეცვალონ ის დამოკიდებულებები, გენდერული როლები და სტერეოტიპები, რომლებიც მისაღებს ხდის ქალთა მიმართ ძალადობას. </a:t>
            </a:r>
          </a:p>
          <a:p>
            <a:pPr eaLnBrk="1" hangingPunct="1"/>
            <a:r>
              <a:rPr lang="ka-GE" sz="2000" dirty="0" smtClean="0"/>
              <a:t>მოამზადონ პროფესიონალები, რომლებიც იმუშავებენ მსხვერპლებთან; </a:t>
            </a:r>
          </a:p>
          <a:p>
            <a:pPr eaLnBrk="1" hangingPunct="1"/>
            <a:r>
              <a:rPr lang="ka-GE" sz="2000" dirty="0" smtClean="0"/>
              <a:t> აამაღლონ საზოგადოების ცნობიერება ძალადობის სხვადასხვა ფორმებისა და ძალადობით გამოწვეული ტრავმების შესახებ; </a:t>
            </a:r>
          </a:p>
          <a:p>
            <a:pPr eaLnBrk="1" hangingPunct="1"/>
            <a:r>
              <a:rPr lang="ka-GE" sz="2000" dirty="0" smtClean="0"/>
              <a:t>შეიტანონ ქალთა და მამაკაცთა თანასწორობის შესახებ სწავლება სასწავლო პროგრამაში, განათლების ყველა დონეზე; </a:t>
            </a:r>
          </a:p>
          <a:p>
            <a:pPr eaLnBrk="1" hangingPunct="1"/>
            <a:r>
              <a:rPr lang="ka-GE" sz="2000" dirty="0" smtClean="0"/>
              <a:t> საზოგადოებასთან წვდომის მიზნით, დაიწყონ თანამშრომლობა არასამთავრობო ორგანიზაციებთან, მედიასა და კერძო სექტორთან.</a:t>
            </a:r>
            <a:endParaRPr lang="en-US" sz="20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33400"/>
            <a:ext cx="8229600" cy="609600"/>
          </a:xfrm>
        </p:spPr>
        <p:txBody>
          <a:bodyPr>
            <a:normAutofit fontScale="90000"/>
          </a:bodyPr>
          <a:lstStyle/>
          <a:p>
            <a:pPr eaLnBrk="1" fontAlgn="auto" hangingPunct="1">
              <a:spcAft>
                <a:spcPts val="0"/>
              </a:spcAft>
              <a:defRPr/>
            </a:pPr>
            <a:r>
              <a:rPr lang="ka-GE" b="1" dirty="0" smtClean="0"/>
              <a:t>დაცვა</a:t>
            </a:r>
            <a:endParaRPr lang="en-US" b="1" dirty="0"/>
          </a:p>
        </p:txBody>
      </p:sp>
      <p:sp>
        <p:nvSpPr>
          <p:cNvPr id="36867" name="Content Placeholder 4"/>
          <p:cNvSpPr>
            <a:spLocks noGrp="1"/>
          </p:cNvSpPr>
          <p:nvPr>
            <p:ph sz="quarter" idx="1"/>
          </p:nvPr>
        </p:nvSpPr>
        <p:spPr>
          <a:xfrm>
            <a:off x="457200" y="1700808"/>
            <a:ext cx="8229600" cy="5157192"/>
          </a:xfrm>
        </p:spPr>
        <p:txBody>
          <a:bodyPr>
            <a:normAutofit/>
          </a:bodyPr>
          <a:lstStyle/>
          <a:p>
            <a:pPr marL="274320" indent="-274320" eaLnBrk="1" fontAlgn="auto" hangingPunct="1">
              <a:spcAft>
                <a:spcPts val="0"/>
              </a:spcAft>
              <a:buFont typeface="Wingdings"/>
              <a:buChar char=""/>
              <a:defRPr/>
            </a:pPr>
            <a:r>
              <a:rPr lang="ka-GE" sz="2000" dirty="0" smtClean="0"/>
              <a:t>მსხვერპლთა საჭიროებებისა და უსაფრთხოების სრულად მხედველობაში მიღება კონვენციით გათვალისწინებული ყველა ღონისძიების გატარებისას; </a:t>
            </a:r>
          </a:p>
          <a:p>
            <a:pPr marL="274320" indent="-274320" eaLnBrk="1" fontAlgn="auto" hangingPunct="1">
              <a:spcAft>
                <a:spcPts val="0"/>
              </a:spcAft>
              <a:buFont typeface="Wingdings"/>
              <a:buChar char=""/>
              <a:defRPr/>
            </a:pPr>
            <a:r>
              <a:rPr lang="ka-GE" sz="2000" dirty="0" smtClean="0"/>
              <a:t>სპეციალიზებული დახმარების სამსახურები შქმნა, რომლებიც სამედიცინო დახმარებას, აგრეთვე ფსიქოლოგიურ და იურიდიულ კონსულტაციებს გაუწევენ მსხვერპლებსა და მათ შვილებს; </a:t>
            </a:r>
          </a:p>
          <a:p>
            <a:pPr marL="274320" indent="-274320" eaLnBrk="1" fontAlgn="auto" hangingPunct="1">
              <a:spcAft>
                <a:spcPts val="0"/>
              </a:spcAft>
              <a:buFont typeface="Wingdings"/>
              <a:buChar char=""/>
              <a:defRPr/>
            </a:pPr>
            <a:r>
              <a:rPr lang="ka-GE" sz="2000" dirty="0" smtClean="0"/>
              <a:t>საკმარისი ოდენობის თავშესაფრების სექმნა 24 საათიანი უფასო სატელეფონო დახმარების ხაზების გახსნა;</a:t>
            </a:r>
          </a:p>
          <a:p>
            <a:pPr marL="274320" indent="-274320" eaLnBrk="1" fontAlgn="auto" hangingPunct="1">
              <a:spcAft>
                <a:spcPts val="0"/>
              </a:spcAft>
              <a:buFont typeface="Wingdings"/>
              <a:buChar char=""/>
              <a:defRPr/>
            </a:pPr>
            <a:r>
              <a:rPr lang="ka-GE" sz="2000" dirty="0" smtClean="0"/>
              <a:t>ძალადობის მსხვერპლთა (მათთვის ადვილად გასაგებ ენაზე) ადეკვატური და დროული ინფორმირება დახმარების ხელმისაწვდომი სერვისებისა და სამართლებრივი მხარდაჭერის ზომების თაობაზე.</a:t>
            </a:r>
          </a:p>
          <a:p>
            <a:pPr marL="274320" indent="-274320" eaLnBrk="1" fontAlgn="auto" hangingPunct="1">
              <a:spcAft>
                <a:spcPts val="0"/>
              </a:spcAft>
              <a:buFont typeface="Wingdings"/>
              <a:buChar char=""/>
              <a:defRPr/>
            </a:pPr>
            <a:endParaRPr lang="en-US" sz="20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defRPr/>
            </a:pPr>
            <a:r>
              <a:rPr lang="ka-GE" sz="2000" b="1" dirty="0" smtClean="0"/>
              <a:t>კონვენცია მოითხოვს, რომ სისხლის სამართლებრივი დევნის ან სხვა სამართლებრივი სანქციის ამოქმედების საფუძველი გახდეს ისეთი ქმედებები, როგორიცაა: </a:t>
            </a:r>
          </a:p>
        </p:txBody>
      </p:sp>
      <p:sp>
        <p:nvSpPr>
          <p:cNvPr id="21507" name="Content Placeholder 4"/>
          <p:cNvSpPr>
            <a:spLocks noGrp="1"/>
          </p:cNvSpPr>
          <p:nvPr>
            <p:ph sz="quarter" idx="1"/>
          </p:nvPr>
        </p:nvSpPr>
        <p:spPr>
          <a:xfrm>
            <a:off x="457200" y="1600200"/>
            <a:ext cx="8147248" cy="4873625"/>
          </a:xfrm>
        </p:spPr>
        <p:txBody>
          <a:bodyPr>
            <a:normAutofit/>
          </a:bodyPr>
          <a:lstStyle/>
          <a:p>
            <a:pPr>
              <a:buNone/>
              <a:defRPr/>
            </a:pPr>
            <a:endParaRPr lang="ka-GE" sz="2000" dirty="0" smtClean="0"/>
          </a:p>
          <a:p>
            <a:pPr>
              <a:defRPr/>
            </a:pPr>
            <a:r>
              <a:rPr lang="ka-GE" sz="2000" dirty="0" smtClean="0"/>
              <a:t>ოჯახში ძალადობა (ფიზიკური, სქესობრივი, ფსიქოლოგიური თუ ეკონომიკური ძალადობა) </a:t>
            </a:r>
          </a:p>
          <a:p>
            <a:pPr>
              <a:defRPr/>
            </a:pPr>
            <a:r>
              <a:rPr lang="ka-GE" sz="2000" dirty="0" smtClean="0"/>
              <a:t>დევნა (აკვიატებული დევნა/გადაკიდება); </a:t>
            </a:r>
          </a:p>
          <a:p>
            <a:pPr>
              <a:defRPr/>
            </a:pPr>
            <a:r>
              <a:rPr lang="ka-GE" sz="2000" b="1" dirty="0" smtClean="0"/>
              <a:t>სექსუალური ძალადობა, გაუპატიურების ჩათვლით; </a:t>
            </a:r>
          </a:p>
          <a:p>
            <a:pPr>
              <a:defRPr/>
            </a:pPr>
            <a:r>
              <a:rPr lang="ka-GE" sz="2000" b="1" dirty="0" smtClean="0"/>
              <a:t> სექსუალური შევიწროვება;</a:t>
            </a:r>
          </a:p>
          <a:p>
            <a:pPr>
              <a:defRPr/>
            </a:pPr>
            <a:r>
              <a:rPr lang="ka-GE" sz="2000" dirty="0" smtClean="0"/>
              <a:t>იძულებითი ქორწინება; </a:t>
            </a:r>
          </a:p>
          <a:p>
            <a:pPr>
              <a:defRPr/>
            </a:pPr>
            <a:r>
              <a:rPr lang="ka-GE" sz="2000" dirty="0" smtClean="0"/>
              <a:t> ქალის გენიტალიების “დაცვეთა”;</a:t>
            </a:r>
          </a:p>
          <a:p>
            <a:pPr>
              <a:defRPr/>
            </a:pPr>
            <a:r>
              <a:rPr lang="ka-GE" sz="2000" dirty="0" smtClean="0"/>
              <a:t>იძულებითი აბორტი და იძულებითი სტერილიზაცია.</a:t>
            </a:r>
            <a:endParaRPr lang="en-US"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ka-GE" dirty="0" smtClean="0"/>
              <a:t>2017 წელი</a:t>
            </a:r>
            <a:endParaRPr lang="en-US" dirty="0"/>
          </a:p>
        </p:txBody>
      </p:sp>
      <p:sp>
        <p:nvSpPr>
          <p:cNvPr id="3" name="Title 2"/>
          <p:cNvSpPr>
            <a:spLocks noGrp="1"/>
          </p:cNvSpPr>
          <p:nvPr>
            <p:ph type="ctrTitle"/>
          </p:nvPr>
        </p:nvSpPr>
        <p:spPr/>
        <p:txBody>
          <a:bodyPr>
            <a:normAutofit fontScale="90000"/>
          </a:bodyPr>
          <a:lstStyle/>
          <a:p>
            <a:r>
              <a:rPr lang="ka-GE" dirty="0" smtClean="0"/>
              <a:t>ცვლილებები სტამბოლის კონვენციის რატიფიცირებასთან დაკავშირებით</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dirty="0" smtClean="0"/>
              <a:t>სისხლის სამართლის კოდექში ცვლილება</a:t>
            </a:r>
            <a:endParaRPr lang="en-US" sz="3200" dirty="0"/>
          </a:p>
        </p:txBody>
      </p:sp>
      <p:sp>
        <p:nvSpPr>
          <p:cNvPr id="3" name="Content Placeholder 2"/>
          <p:cNvSpPr>
            <a:spLocks noGrp="1"/>
          </p:cNvSpPr>
          <p:nvPr>
            <p:ph sz="quarter" idx="1"/>
          </p:nvPr>
        </p:nvSpPr>
        <p:spPr/>
        <p:txBody>
          <a:bodyPr>
            <a:normAutofit/>
          </a:bodyPr>
          <a:lstStyle/>
          <a:p>
            <a:pPr algn="ctr">
              <a:buNone/>
            </a:pPr>
            <a:endParaRPr lang="ka-GE" sz="2000" dirty="0" smtClean="0"/>
          </a:p>
          <a:p>
            <a:pPr algn="ctr">
              <a:buNone/>
            </a:pPr>
            <a:r>
              <a:rPr lang="en-US" sz="2000" dirty="0" err="1" smtClean="0">
                <a:latin typeface="Sylfaen"/>
                <a:ea typeface="Calibri"/>
                <a:cs typeface="Sylfaen"/>
              </a:rPr>
              <a:t>მუხლი</a:t>
            </a:r>
            <a:r>
              <a:rPr lang="en-US" sz="2000" dirty="0" smtClean="0">
                <a:latin typeface="Calibri"/>
                <a:ea typeface="Calibri"/>
                <a:cs typeface="Times New Roman"/>
              </a:rPr>
              <a:t> 11</a:t>
            </a:r>
            <a:r>
              <a:rPr lang="en-US" sz="2000" baseline="30000" dirty="0" smtClean="0">
                <a:latin typeface="Calibri"/>
                <a:ea typeface="Calibri"/>
                <a:cs typeface="Times New Roman"/>
              </a:rPr>
              <a:t>1 </a:t>
            </a:r>
            <a:endParaRPr lang="en-US" sz="2000" dirty="0" smtClean="0">
              <a:latin typeface="Calibri"/>
              <a:ea typeface="Calibri"/>
              <a:cs typeface="Times New Roman"/>
            </a:endParaRPr>
          </a:p>
          <a:p>
            <a:pPr algn="ctr">
              <a:buNone/>
            </a:pPr>
            <a:r>
              <a:rPr lang="en-US" sz="2000" dirty="0" smtClean="0">
                <a:latin typeface="Calibri"/>
                <a:ea typeface="Calibri"/>
                <a:cs typeface="Times New Roman"/>
              </a:rPr>
              <a:t> </a:t>
            </a:r>
            <a:r>
              <a:rPr lang="en-US" sz="2000" b="1" dirty="0" err="1" smtClean="0"/>
              <a:t>პასუხისმგებლობა</a:t>
            </a:r>
            <a:r>
              <a:rPr lang="en-US" sz="2000" b="1" dirty="0" smtClean="0"/>
              <a:t> </a:t>
            </a:r>
            <a:r>
              <a:rPr lang="en-US" sz="2000" b="1" dirty="0" err="1" smtClean="0"/>
              <a:t>ოჯახური</a:t>
            </a:r>
            <a:r>
              <a:rPr lang="en-US" sz="2000" b="1" dirty="0" smtClean="0"/>
              <a:t> </a:t>
            </a:r>
            <a:r>
              <a:rPr lang="en-US" sz="2000" b="1" dirty="0" err="1" smtClean="0"/>
              <a:t>დანაშაულისათვის</a:t>
            </a:r>
            <a:r>
              <a:rPr lang="en-US" sz="2000" b="1" dirty="0" smtClean="0"/>
              <a:t> </a:t>
            </a:r>
            <a:r>
              <a:rPr lang="ka-GE" sz="2000" b="1" dirty="0" smtClean="0"/>
              <a:t>: </a:t>
            </a:r>
          </a:p>
          <a:p>
            <a:pPr algn="ctr">
              <a:buNone/>
            </a:pPr>
            <a:endParaRPr lang="ka-GE" sz="2000" dirty="0" smtClean="0"/>
          </a:p>
          <a:p>
            <a:pPr algn="ctr">
              <a:buNone/>
            </a:pPr>
            <a:r>
              <a:rPr lang="ka-GE" sz="2000" dirty="0" smtClean="0"/>
              <a:t>ამ კოდექსის მიზნებისათვის ოჯახის წევრად ითვლება: დედა, მამა, პაპა, ბებია, მეუღლე, შვილი (გერი), ნაშვილები, </a:t>
            </a:r>
            <a:r>
              <a:rPr lang="ka-GE" sz="2000" b="1" u="sng" dirty="0" smtClean="0"/>
              <a:t>მინდობით აღსაზრდელი</a:t>
            </a:r>
            <a:r>
              <a:rPr lang="ka-GE" sz="2000" u="sng" dirty="0" smtClean="0"/>
              <a:t>, </a:t>
            </a:r>
            <a:r>
              <a:rPr lang="ka-GE" sz="2000" dirty="0" smtClean="0"/>
              <a:t>მშვილებელი, მშვილებლის მეუღლე, მინდობით აღმზრდელი (დედობილი, მამობილი), შვილიშვილი, და, ძმა, მეუღლის მშობელი, სიძე, რძალი, ყოფილი მეუღლე, </a:t>
            </a:r>
            <a:r>
              <a:rPr lang="ka-GE" sz="2000" b="1" u="sng" dirty="0" smtClean="0"/>
              <a:t>არარეგისტრირებულ ქორწინებაში მყოფი პირი და მისი ოჯახის წევრი</a:t>
            </a:r>
            <a:r>
              <a:rPr lang="ka-GE" sz="2000" dirty="0" smtClean="0"/>
              <a:t>, მეურვე, </a:t>
            </a:r>
            <a:r>
              <a:rPr lang="ka-GE" sz="2000" b="1" u="sng" dirty="0" smtClean="0"/>
              <a:t>მზრუნველი, მხარდამჭერი</a:t>
            </a:r>
            <a:r>
              <a:rPr lang="ka-GE" sz="2000" u="sng" dirty="0" smtClean="0"/>
              <a:t>,</a:t>
            </a:r>
            <a:r>
              <a:rPr lang="ka-GE" sz="2000" dirty="0" smtClean="0"/>
              <a:t> აგრეთვე ნებისმიერი სხვა პირები, რომლებიც </a:t>
            </a:r>
            <a:r>
              <a:rPr lang="ka-GE" sz="2000" b="1" u="sng" dirty="0" smtClean="0"/>
              <a:t>მუდმივად</a:t>
            </a:r>
            <a:r>
              <a:rPr lang="ka-GE" sz="2000" dirty="0" smtClean="0"/>
              <a:t> ეწევიან ან ეწეოდნენ ერთიან საოჯახო მეურნეობას.</a:t>
            </a:r>
            <a:endParaRPr lang="en-US" sz="2000" dirty="0" smtClean="0"/>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dirty="0" smtClean="0"/>
              <a:t>სისხლის სამართლის კოდექში დამატება</a:t>
            </a:r>
            <a:endParaRPr lang="en-US" sz="3200" dirty="0"/>
          </a:p>
        </p:txBody>
      </p:sp>
      <p:sp>
        <p:nvSpPr>
          <p:cNvPr id="3" name="Content Placeholder 2"/>
          <p:cNvSpPr>
            <a:spLocks noGrp="1"/>
          </p:cNvSpPr>
          <p:nvPr>
            <p:ph sz="quarter" idx="1"/>
          </p:nvPr>
        </p:nvSpPr>
        <p:spPr>
          <a:xfrm>
            <a:off x="914400" y="1628800"/>
            <a:ext cx="7772400" cy="4391000"/>
          </a:xfrm>
        </p:spPr>
        <p:txBody>
          <a:bodyPr>
            <a:normAutofit/>
          </a:bodyPr>
          <a:lstStyle/>
          <a:p>
            <a:pPr algn="ctr">
              <a:buNone/>
            </a:pPr>
            <a:r>
              <a:rPr lang="ka-GE" sz="2000" b="1" dirty="0" smtClean="0"/>
              <a:t>მუხლი 53</a:t>
            </a:r>
            <a:r>
              <a:rPr lang="ka-GE" sz="2000" b="1" baseline="30000" dirty="0" smtClean="0"/>
              <a:t>1</a:t>
            </a:r>
            <a:endParaRPr lang="en-US" sz="2000" b="1" baseline="30000" dirty="0" smtClean="0"/>
          </a:p>
          <a:p>
            <a:pPr algn="ctr">
              <a:buNone/>
            </a:pPr>
            <a:r>
              <a:rPr lang="ka-GE" sz="2000" b="1" dirty="0" smtClean="0"/>
              <a:t>სასჯელის დამამძიმებელი გარემოებები</a:t>
            </a:r>
            <a:r>
              <a:rPr lang="ka-GE" sz="2000" dirty="0" smtClean="0"/>
              <a:t>: </a:t>
            </a:r>
          </a:p>
          <a:p>
            <a:pPr algn="ctr">
              <a:buNone/>
            </a:pPr>
            <a:endParaRPr lang="ka-GE" sz="2000" dirty="0" smtClean="0"/>
          </a:p>
          <a:p>
            <a:pPr algn="ctr">
              <a:buNone/>
            </a:pPr>
            <a:r>
              <a:rPr lang="ka-GE" sz="2000" dirty="0" smtClean="0"/>
              <a:t>დანაშაულის </a:t>
            </a:r>
            <a:r>
              <a:rPr lang="ka-GE" sz="2000" u="sng" dirty="0" smtClean="0"/>
              <a:t>ჩადენა ოჯახის ერთი წევრის მიერ ოჯახის სხვა წევრის მიმართ</a:t>
            </a:r>
            <a:r>
              <a:rPr lang="ka-GE" sz="2000" dirty="0" smtClean="0"/>
              <a:t>, უმწეო მდგომარეობაში მყოფის მიმართ, არასრულწლოვნის მიმართ ან მისი თანდასწრებით, განსაკუთრებული სისასტიკით, იარაღის გამოყენებით ან იარაღის გამოყენების მუქარით, სამსახურებრივი მდგომარეობის გამოყენებით, არის პასუხისმგებლობის დამამძიმებელი გარემოება ამ კოდექსით გათვალისწინებული ყველა შესაბამისი დანაშაულისათვის. </a:t>
            </a:r>
            <a:endParaRPr lang="ka-GE" sz="2000" b="1"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b="1" dirty="0" smtClean="0"/>
              <a:t>ქალები, მშვიდობა და უსაფრთხოება</a:t>
            </a:r>
            <a:br>
              <a:rPr lang="ka-GE" sz="3200" b="1" dirty="0" smtClean="0"/>
            </a:br>
            <a:endParaRPr lang="en-US" sz="3200" dirty="0"/>
          </a:p>
        </p:txBody>
      </p:sp>
      <p:sp>
        <p:nvSpPr>
          <p:cNvPr id="3" name="Content Placeholder 2"/>
          <p:cNvSpPr>
            <a:spLocks noGrp="1"/>
          </p:cNvSpPr>
          <p:nvPr>
            <p:ph sz="quarter" idx="1"/>
          </p:nvPr>
        </p:nvSpPr>
        <p:spPr>
          <a:xfrm>
            <a:off x="457200" y="1484784"/>
            <a:ext cx="8229600" cy="4672176"/>
          </a:xfrm>
        </p:spPr>
        <p:txBody>
          <a:bodyPr>
            <a:normAutofit/>
          </a:bodyPr>
          <a:lstStyle/>
          <a:p>
            <a:r>
              <a:rPr lang="ka-GE" sz="2400" dirty="0" smtClean="0"/>
              <a:t>ქალების დაცვა შეიარაღებული კონფლიქტის დროს</a:t>
            </a:r>
          </a:p>
          <a:p>
            <a:r>
              <a:rPr lang="ka-GE" sz="2400" dirty="0" smtClean="0"/>
              <a:t> ქალების მონაწილეობა საომარი მოქმედებების პრევენციასა და თავიდან არიდებაში</a:t>
            </a:r>
          </a:p>
          <a:p>
            <a:r>
              <a:rPr lang="ka-GE" sz="2400" dirty="0" smtClean="0"/>
              <a:t> ქალების მონაწილება გადაწყვეტილების მიღების პროცესებში ყველა აღნიშნულ საკითხთან დაკავშირებით</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სისხლის სამართლის კოდექში ცვლილება</a:t>
            </a:r>
            <a:endParaRPr lang="en-US" dirty="0"/>
          </a:p>
        </p:txBody>
      </p:sp>
      <p:sp>
        <p:nvSpPr>
          <p:cNvPr id="3" name="Content Placeholder 2"/>
          <p:cNvSpPr>
            <a:spLocks noGrp="1"/>
          </p:cNvSpPr>
          <p:nvPr>
            <p:ph sz="quarter" idx="1"/>
          </p:nvPr>
        </p:nvSpPr>
        <p:spPr>
          <a:xfrm>
            <a:off x="914400" y="1916832"/>
            <a:ext cx="7772400" cy="4102968"/>
          </a:xfrm>
        </p:spPr>
        <p:txBody>
          <a:bodyPr/>
          <a:lstStyle/>
          <a:p>
            <a:pPr>
              <a:buNone/>
            </a:pPr>
            <a:r>
              <a:rPr lang="en-US" dirty="0" err="1" smtClean="0"/>
              <a:t>მუხლი</a:t>
            </a:r>
            <a:r>
              <a:rPr lang="en-US" dirty="0" smtClean="0"/>
              <a:t> 126</a:t>
            </a:r>
            <a:r>
              <a:rPr lang="en-US" baseline="30000" dirty="0" smtClean="0"/>
              <a:t>1</a:t>
            </a:r>
            <a:endParaRPr lang="en-US" dirty="0" smtClean="0"/>
          </a:p>
          <a:p>
            <a:r>
              <a:rPr lang="en-US" dirty="0" smtClean="0"/>
              <a:t> </a:t>
            </a:r>
            <a:r>
              <a:rPr lang="ka-GE" b="1" dirty="0" smtClean="0"/>
              <a:t>ოჯახში ძალადობა</a:t>
            </a:r>
            <a:r>
              <a:rPr lang="ka-GE" b="1" dirty="0" smtClean="0"/>
              <a:t> </a:t>
            </a:r>
            <a:r>
              <a:rPr lang="ka-GE" b="1" dirty="0" smtClean="0"/>
              <a:t>- </a:t>
            </a:r>
            <a:r>
              <a:rPr lang="ka-GE" dirty="0" smtClean="0"/>
              <a:t>შეზღუდული შესაძლებლობის მქონე პირის მიმართ,</a:t>
            </a:r>
            <a:endParaRPr lang="en-US" dirty="0" smtClean="0"/>
          </a:p>
          <a:p>
            <a:r>
              <a:rPr lang="ka-GE" dirty="0" smtClean="0"/>
              <a:t>ჯგუფურად</a:t>
            </a:r>
          </a:p>
          <a:p>
            <a:r>
              <a:rPr lang="ka-GE" dirty="0" smtClean="0"/>
              <a:t>გაუქმდა ცალკე ოჯახის წევრების ჩამონათვალი</a:t>
            </a:r>
            <a:endParaRPr lang="en-US" dirty="0" smtClean="0"/>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სისხლის სამართლის კოდექში დამატება</a:t>
            </a:r>
            <a:endParaRPr lang="en-US" dirty="0"/>
          </a:p>
        </p:txBody>
      </p:sp>
      <p:sp>
        <p:nvSpPr>
          <p:cNvPr id="3" name="Content Placeholder 2"/>
          <p:cNvSpPr>
            <a:spLocks noGrp="1"/>
          </p:cNvSpPr>
          <p:nvPr>
            <p:ph sz="quarter" idx="1"/>
          </p:nvPr>
        </p:nvSpPr>
        <p:spPr/>
        <p:txBody>
          <a:bodyPr>
            <a:normAutofit fontScale="77500" lnSpcReduction="20000"/>
          </a:bodyPr>
          <a:lstStyle/>
          <a:p>
            <a:pPr>
              <a:buNone/>
            </a:pPr>
            <a:r>
              <a:rPr lang="ka-GE" b="1" dirty="0" smtClean="0"/>
              <a:t>მუხლი 133</a:t>
            </a:r>
            <a:r>
              <a:rPr lang="ka-GE" b="1" baseline="30000" dirty="0" smtClean="0"/>
              <a:t>1</a:t>
            </a:r>
            <a:endParaRPr lang="en-US" b="1" baseline="30000" dirty="0" smtClean="0"/>
          </a:p>
          <a:p>
            <a:pPr>
              <a:buNone/>
            </a:pPr>
            <a:r>
              <a:rPr lang="ka-GE" b="1" dirty="0" smtClean="0"/>
              <a:t>სტერილიზაცია თანხმობის გარეშე</a:t>
            </a:r>
            <a:endParaRPr lang="en-US" dirty="0" smtClean="0"/>
          </a:p>
          <a:p>
            <a:r>
              <a:rPr lang="ka-GE" dirty="0" smtClean="0"/>
              <a:t>წინასწარი თანხმობის გარეშე პირისთვის ისეთი ოპერაციის ან მანიპულაციის ჩატარება, რომლის მიზანი ამ პირის რეპროდუქციის უნარის მოშლაა,</a:t>
            </a:r>
            <a:endParaRPr lang="en-US" dirty="0" smtClean="0"/>
          </a:p>
          <a:p>
            <a:r>
              <a:rPr lang="ka-GE" dirty="0" smtClean="0"/>
              <a:t>იგივე ქმედება, ჩადენილი: </a:t>
            </a:r>
            <a:endParaRPr lang="en-US" dirty="0" smtClean="0"/>
          </a:p>
          <a:p>
            <a:r>
              <a:rPr lang="ka-GE" dirty="0" smtClean="0"/>
              <a:t>ჯგუფურად;</a:t>
            </a:r>
            <a:endParaRPr lang="en-US" dirty="0" smtClean="0"/>
          </a:p>
          <a:p>
            <a:r>
              <a:rPr lang="ka-GE" dirty="0" smtClean="0"/>
              <a:t>დამნაშავისათვის წინასწარი შეცნობით არასრულწლოვნის, უმწეო მდგომარეობაში მყოფის, შეზღუდული შესაძლებლობის მქონე პირის ან ორსული ქალის მიმართ;</a:t>
            </a:r>
            <a:endParaRPr lang="en-US" dirty="0" smtClean="0"/>
          </a:p>
          <a:p>
            <a:r>
              <a:rPr lang="ka-GE" dirty="0" smtClean="0"/>
              <a:t>არაერთგზის,</a:t>
            </a:r>
          </a:p>
          <a:p>
            <a:r>
              <a:rPr lang="ka-GE" dirty="0" smtClean="0"/>
              <a:t>ისჯება თავისუფლების აღკვეთით ვადით სამიდან შვიდ წლამდე.</a:t>
            </a:r>
            <a:endParaRPr lang="en-US" dirty="0" smtClean="0"/>
          </a:p>
          <a:p>
            <a:r>
              <a:rPr lang="ka-GE" dirty="0" smtClean="0"/>
              <a:t>იგივე ქმედება, რამაც გამოიწვია სიცოცხლის მოსპობა ან სხვა მძიმე შედეგი</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სისხლის სამართლის კოდექში დამატება</a:t>
            </a:r>
            <a:endParaRPr lang="en-US" dirty="0"/>
          </a:p>
        </p:txBody>
      </p:sp>
      <p:sp>
        <p:nvSpPr>
          <p:cNvPr id="3" name="Content Placeholder 2"/>
          <p:cNvSpPr>
            <a:spLocks noGrp="1"/>
          </p:cNvSpPr>
          <p:nvPr>
            <p:ph sz="quarter" idx="1"/>
          </p:nvPr>
        </p:nvSpPr>
        <p:spPr/>
        <p:txBody>
          <a:bodyPr>
            <a:normAutofit fontScale="77500" lnSpcReduction="20000"/>
          </a:bodyPr>
          <a:lstStyle/>
          <a:p>
            <a:pPr>
              <a:buNone/>
            </a:pPr>
            <a:r>
              <a:rPr lang="ka-GE" b="1" dirty="0" smtClean="0"/>
              <a:t>მუხლი 133</a:t>
            </a:r>
            <a:r>
              <a:rPr lang="ka-GE" b="1" baseline="30000" dirty="0" smtClean="0"/>
              <a:t>2</a:t>
            </a:r>
            <a:endParaRPr lang="en-US" b="1" baseline="30000" dirty="0" smtClean="0"/>
          </a:p>
          <a:p>
            <a:pPr>
              <a:buNone/>
            </a:pPr>
            <a:r>
              <a:rPr lang="ka-GE" b="1" dirty="0" smtClean="0"/>
              <a:t>ქალის სასქესო ორგანოების დასახიჩრება</a:t>
            </a:r>
            <a:r>
              <a:rPr lang="ka-GE" dirty="0" smtClean="0"/>
              <a:t> </a:t>
            </a:r>
            <a:endParaRPr lang="en-US" dirty="0" smtClean="0"/>
          </a:p>
          <a:p>
            <a:r>
              <a:rPr lang="ka-GE" dirty="0" smtClean="0"/>
              <a:t>რელიგიური, რიტუალური, ეთნიკური ან სხვა ტრადიციის გავლენით ან ამგვარი გავლენის გარეშე ქალის სასქესო ორგანოების მთლიანად ან ნაწილობრივ ამოკვეთა, ინფიბულაცია ან სხვაგვარი დასახიჩრება, ან ქალის იძულება ან დაყოლიება, ჩაიტაროს ამგვარი ოპერაცია, –</a:t>
            </a:r>
            <a:endParaRPr lang="en-US" dirty="0" smtClean="0"/>
          </a:p>
          <a:p>
            <a:r>
              <a:rPr lang="ka-GE" dirty="0" smtClean="0"/>
              <a:t>იგივე ქმედება, ჩადენილი:</a:t>
            </a:r>
            <a:endParaRPr lang="en-US" dirty="0" smtClean="0"/>
          </a:p>
          <a:p>
            <a:r>
              <a:rPr lang="ka-GE" dirty="0" smtClean="0"/>
              <a:t>ჯგუფურად;</a:t>
            </a:r>
            <a:endParaRPr lang="en-US" dirty="0" smtClean="0"/>
          </a:p>
          <a:p>
            <a:r>
              <a:rPr lang="ka-GE" dirty="0" smtClean="0"/>
              <a:t>დამნაშავისათვის წინასწარი შეცნობით არასრულწლოვნის, უმწეო მდგომარეობაში მყოფის, შეზღუდული შესაძლებლობის მქონე პირის ან ორსული ქალის მიმართ;</a:t>
            </a:r>
            <a:endParaRPr lang="en-US" dirty="0" smtClean="0"/>
          </a:p>
          <a:p>
            <a:r>
              <a:rPr lang="ka-GE" dirty="0" smtClean="0"/>
              <a:t>არაერთგზის, –</a:t>
            </a:r>
            <a:endParaRPr lang="en-US" dirty="0" smtClean="0"/>
          </a:p>
          <a:p>
            <a:r>
              <a:rPr lang="ka-GE" dirty="0" smtClean="0"/>
              <a:t>იგივე ქმედება, რამაც გამოიწვია სიცოცხლის მოსპობა ან სხვა მძიმე შედეგი, –</a:t>
            </a: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სისხლის სამართლის კოდექში დამატება</a:t>
            </a:r>
            <a:endParaRPr lang="en-US" dirty="0"/>
          </a:p>
        </p:txBody>
      </p:sp>
      <p:sp>
        <p:nvSpPr>
          <p:cNvPr id="3" name="Content Placeholder 2"/>
          <p:cNvSpPr>
            <a:spLocks noGrp="1"/>
          </p:cNvSpPr>
          <p:nvPr>
            <p:ph sz="quarter" idx="1"/>
          </p:nvPr>
        </p:nvSpPr>
        <p:spPr/>
        <p:txBody>
          <a:bodyPr>
            <a:normAutofit/>
          </a:bodyPr>
          <a:lstStyle/>
          <a:p>
            <a:pPr>
              <a:buNone/>
            </a:pPr>
            <a:r>
              <a:rPr lang="ka-GE" sz="2000" b="1" dirty="0" smtClean="0"/>
              <a:t>მუხლი 151</a:t>
            </a:r>
            <a:r>
              <a:rPr lang="ka-GE" sz="2000" b="1" baseline="30000" dirty="0" smtClean="0"/>
              <a:t>1</a:t>
            </a:r>
            <a:endParaRPr lang="en-US" sz="2000" b="1" baseline="30000" dirty="0" smtClean="0"/>
          </a:p>
          <a:p>
            <a:pPr>
              <a:buNone/>
            </a:pPr>
            <a:r>
              <a:rPr lang="ka-GE" sz="2000" b="1" dirty="0" smtClean="0"/>
              <a:t>ადევნება</a:t>
            </a:r>
          </a:p>
          <a:p>
            <a:r>
              <a:rPr lang="ka-GE" sz="2000" dirty="0" smtClean="0"/>
              <a:t>პირადად ან მესამე პირის მეშვეობით პირის, მისი ოჯახის წევრის ან ახლო ნათესავის უკანონო თვალთვალი, ან არასასურველი კომუნიკაციის დამყარება ტელეფონის, ელექტრონული ან სხვა საშუალებით, ან ნებისმიერი სხვა განზრახი ქმედება, რომელიც სისტემატურად ხორციელდება და იწვევს პირის ფსიქიკურ ტანჯვას ან/და პირის ან მისი ოჯახის წევრის ან ახლო ნათესავის მიმართ ძალადობის გამოყენების ან/და ქონების განადგურების საფუძვლიან შიშს, რაც პირს ცხოვრების წესის მნიშვნელოვნად შეცვლას აიძულებს ან მისი მნიშვნელოვნად შეცვლის რეალურ საჭიროებას უქმნის</a:t>
            </a:r>
            <a:endParaRPr lang="en-US"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b="1" dirty="0" smtClean="0"/>
              <a:t>დანაშაული სქესობრივი თავისუფლების და ხელსეუხებლობის წინააღმდეგ</a:t>
            </a:r>
            <a:endParaRPr lang="en-US" dirty="0"/>
          </a:p>
        </p:txBody>
      </p:sp>
      <p:sp>
        <p:nvSpPr>
          <p:cNvPr id="3" name="Text Placeholder 2"/>
          <p:cNvSpPr>
            <a:spLocks noGrp="1"/>
          </p:cNvSpPr>
          <p:nvPr>
            <p:ph type="body" idx="1"/>
          </p:nvPr>
        </p:nvSpPr>
        <p:spPr/>
        <p:txBody>
          <a:bodyPr/>
          <a:lstStyle/>
          <a:p>
            <a:pPr algn="ctr"/>
            <a:r>
              <a:rPr lang="ka-GE" b="1" dirty="0" smtClean="0"/>
              <a:t>ცვლილებები და დამატებები</a:t>
            </a:r>
            <a:endParaRPr lang="en-US"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800" b="1" dirty="0" smtClean="0"/>
              <a:t>დანაშაული სქესობრივი თავისუფლების და ხელსეუხებლობის წინააღმდეგ - ცვლილებები</a:t>
            </a:r>
            <a:endParaRPr lang="en-US" sz="2800" dirty="0"/>
          </a:p>
        </p:txBody>
      </p:sp>
      <p:sp>
        <p:nvSpPr>
          <p:cNvPr id="3" name="Content Placeholder 2"/>
          <p:cNvSpPr>
            <a:spLocks noGrp="1"/>
          </p:cNvSpPr>
          <p:nvPr>
            <p:ph sz="quarter" idx="1"/>
          </p:nvPr>
        </p:nvSpPr>
        <p:spPr>
          <a:xfrm>
            <a:off x="914400" y="1628800"/>
            <a:ext cx="7772400" cy="4391000"/>
          </a:xfrm>
        </p:spPr>
        <p:txBody>
          <a:bodyPr>
            <a:normAutofit fontScale="92500" lnSpcReduction="20000"/>
          </a:bodyPr>
          <a:lstStyle/>
          <a:p>
            <a:pPr>
              <a:buNone/>
            </a:pPr>
            <a:r>
              <a:rPr lang="ka-GE" sz="2000" b="1" dirty="0" smtClean="0"/>
              <a:t>მუხლი 137. გაუპატიურება - ძველი რედაქცია</a:t>
            </a:r>
            <a:endParaRPr lang="ka-GE" sz="2000" dirty="0" smtClean="0"/>
          </a:p>
          <a:p>
            <a:r>
              <a:rPr lang="en-US" sz="2000" dirty="0" err="1" smtClean="0"/>
              <a:t>გაუპატიურება</a:t>
            </a:r>
            <a:r>
              <a:rPr lang="en-US" sz="2000" dirty="0" smtClean="0"/>
              <a:t>, </a:t>
            </a:r>
            <a:r>
              <a:rPr lang="en-US" sz="2000" dirty="0" err="1" smtClean="0"/>
              <a:t>ესე</a:t>
            </a:r>
            <a:r>
              <a:rPr lang="en-US" sz="2000" dirty="0" smtClean="0"/>
              <a:t> </a:t>
            </a:r>
            <a:r>
              <a:rPr lang="en-US" sz="2000" dirty="0" err="1" smtClean="0"/>
              <a:t>იგი</a:t>
            </a:r>
            <a:r>
              <a:rPr lang="en-US" sz="2000" dirty="0" smtClean="0"/>
              <a:t> </a:t>
            </a:r>
            <a:r>
              <a:rPr lang="en-US" sz="2000" b="1" dirty="0" err="1" smtClean="0"/>
              <a:t>სქესობრივი</a:t>
            </a:r>
            <a:r>
              <a:rPr lang="en-US" sz="2000" b="1" dirty="0" smtClean="0"/>
              <a:t> </a:t>
            </a:r>
            <a:r>
              <a:rPr lang="en-US" sz="2000" b="1" dirty="0" err="1" smtClean="0"/>
              <a:t>კავშირი</a:t>
            </a:r>
            <a:r>
              <a:rPr lang="en-US" sz="2000" b="1" dirty="0" smtClean="0"/>
              <a:t> </a:t>
            </a:r>
            <a:r>
              <a:rPr lang="en-US" sz="2000" dirty="0" err="1" smtClean="0"/>
              <a:t>ძალადობით</a:t>
            </a:r>
            <a:r>
              <a:rPr lang="en-US" sz="2000" dirty="0" smtClean="0"/>
              <a:t>, </a:t>
            </a:r>
            <a:r>
              <a:rPr lang="en-US" sz="2000" dirty="0" err="1" smtClean="0"/>
              <a:t>ძალადობის</a:t>
            </a:r>
            <a:r>
              <a:rPr lang="en-US" sz="2000" dirty="0" smtClean="0"/>
              <a:t> </a:t>
            </a:r>
            <a:r>
              <a:rPr lang="en-US" sz="2000" dirty="0" err="1" smtClean="0"/>
              <a:t>მუქარით</a:t>
            </a:r>
            <a:r>
              <a:rPr lang="en-US" sz="2000" dirty="0" smtClean="0"/>
              <a:t> </a:t>
            </a:r>
            <a:r>
              <a:rPr lang="en-US" sz="2000" dirty="0" err="1" smtClean="0"/>
              <a:t>ან</a:t>
            </a:r>
            <a:r>
              <a:rPr lang="en-US" sz="2000" dirty="0" smtClean="0"/>
              <a:t> </a:t>
            </a:r>
            <a:r>
              <a:rPr lang="en-US" sz="2000" dirty="0" err="1" smtClean="0"/>
              <a:t>დაზარალებულის</a:t>
            </a:r>
            <a:r>
              <a:rPr lang="en-US" sz="2000" dirty="0" smtClean="0"/>
              <a:t> </a:t>
            </a:r>
            <a:r>
              <a:rPr lang="en-US" sz="2000" dirty="0" err="1" smtClean="0"/>
              <a:t>უმწეობის</a:t>
            </a:r>
            <a:r>
              <a:rPr lang="en-US" sz="2000" dirty="0" smtClean="0"/>
              <a:t> </a:t>
            </a:r>
            <a:r>
              <a:rPr lang="en-US" sz="2000" dirty="0" err="1" smtClean="0"/>
              <a:t>გამოყენებით</a:t>
            </a:r>
            <a:endParaRPr lang="ka-GE" sz="2000" dirty="0" smtClean="0"/>
          </a:p>
          <a:p>
            <a:pPr>
              <a:buNone/>
            </a:pPr>
            <a:endParaRPr lang="ka-GE" sz="2000" dirty="0" smtClean="0"/>
          </a:p>
          <a:p>
            <a:pPr>
              <a:buNone/>
            </a:pPr>
            <a:r>
              <a:rPr lang="ka-GE" sz="2000" b="1" dirty="0" smtClean="0"/>
              <a:t>მუხლი 137. გაუპატიურება - ახალი რედაქცია</a:t>
            </a:r>
            <a:endParaRPr lang="en-US" sz="2000" dirty="0" smtClean="0"/>
          </a:p>
          <a:p>
            <a:r>
              <a:rPr lang="ka-GE" sz="2000" dirty="0" smtClean="0"/>
              <a:t>გაუპატიურება, ესე იგი პირის სხეულში </a:t>
            </a:r>
            <a:r>
              <a:rPr lang="ka-GE" sz="2000" b="1" dirty="0" smtClean="0"/>
              <a:t>ნებისმიერი ფორმით სექსუალური ხასიათის შეღწევა სხეულის ნებისმიერი ნაწილის ან ნებისმიერი საგნის გამოყენებით, </a:t>
            </a:r>
            <a:r>
              <a:rPr lang="ka-GE" sz="2000" dirty="0" smtClean="0"/>
              <a:t>ჩადენილი ძალადობით, ძალადობის მუქარით ან დაზარალებულის უმწეობის გამოყენებით,</a:t>
            </a:r>
          </a:p>
          <a:p>
            <a:pPr>
              <a:buNone/>
            </a:pPr>
            <a:r>
              <a:rPr lang="ka-GE" sz="2000" b="1" dirty="0" smtClean="0"/>
              <a:t>დაემატა:</a:t>
            </a:r>
          </a:p>
          <a:p>
            <a:r>
              <a:rPr lang="ka-GE" sz="2200" dirty="0" smtClean="0"/>
              <a:t>შეზღუდული შესაძლებლობის მქონე პირის მიმართ</a:t>
            </a:r>
            <a:endParaRPr lang="en-US" sz="2200" dirty="0" smtClean="0"/>
          </a:p>
          <a:p>
            <a:r>
              <a:rPr lang="ka-GE" sz="2200" dirty="0" smtClean="0"/>
              <a:t>დამნაშავის მზრუნველობის, მეურვეობის ან მეთვალყურეობის ქვეშ მყოფი პირის მიმართ</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800" b="1" dirty="0" smtClean="0"/>
              <a:t>დანაშაული სქესობრივი თავისუფლების და ხელსეუხებლობის წინააღმდეგ - ცვლილებები</a:t>
            </a:r>
            <a:endParaRPr lang="en-US" sz="2800" dirty="0"/>
          </a:p>
        </p:txBody>
      </p:sp>
      <p:sp>
        <p:nvSpPr>
          <p:cNvPr id="3" name="Content Placeholder 2"/>
          <p:cNvSpPr>
            <a:spLocks noGrp="1"/>
          </p:cNvSpPr>
          <p:nvPr>
            <p:ph sz="quarter" idx="1"/>
          </p:nvPr>
        </p:nvSpPr>
        <p:spPr>
          <a:xfrm>
            <a:off x="914400" y="1484784"/>
            <a:ext cx="7772400" cy="4535016"/>
          </a:xfrm>
        </p:spPr>
        <p:txBody>
          <a:bodyPr>
            <a:normAutofit/>
          </a:bodyPr>
          <a:lstStyle/>
          <a:p>
            <a:pPr>
              <a:buNone/>
            </a:pPr>
            <a:r>
              <a:rPr lang="ka-GE" sz="2000" b="1" dirty="0" smtClean="0"/>
              <a:t>მუხლი 138. </a:t>
            </a:r>
            <a:r>
              <a:rPr lang="en-US" sz="2000" b="1" dirty="0" err="1" smtClean="0"/>
              <a:t>სექსუალური</a:t>
            </a:r>
            <a:r>
              <a:rPr lang="en-US" sz="2000" b="1" dirty="0" smtClean="0"/>
              <a:t> </a:t>
            </a:r>
            <a:r>
              <a:rPr lang="en-US" sz="2000" b="1" dirty="0" err="1" smtClean="0"/>
              <a:t>ხასიათის</a:t>
            </a:r>
            <a:r>
              <a:rPr lang="en-US" sz="2000" b="1" dirty="0" smtClean="0"/>
              <a:t> </a:t>
            </a:r>
            <a:r>
              <a:rPr lang="en-US" sz="2000" b="1" dirty="0" err="1" smtClean="0"/>
              <a:t>ძალმომრეობითი</a:t>
            </a:r>
            <a:r>
              <a:rPr lang="en-US" sz="2000" b="1" dirty="0" smtClean="0"/>
              <a:t> </a:t>
            </a:r>
            <a:r>
              <a:rPr lang="en-US" sz="2000" b="1" dirty="0" err="1" smtClean="0"/>
              <a:t>მოქმედება</a:t>
            </a:r>
            <a:r>
              <a:rPr lang="ka-GE" sz="2000" b="1" dirty="0" smtClean="0"/>
              <a:t> - ძველი რედაქცია</a:t>
            </a:r>
            <a:endParaRPr lang="ka-GE" sz="2000" dirty="0" smtClean="0"/>
          </a:p>
          <a:p>
            <a:r>
              <a:rPr lang="en-US" sz="2000" dirty="0" err="1" smtClean="0"/>
              <a:t>მამათმავლობა</a:t>
            </a:r>
            <a:r>
              <a:rPr lang="en-US" sz="2000" dirty="0" smtClean="0"/>
              <a:t>, </a:t>
            </a:r>
            <a:r>
              <a:rPr lang="en-US" sz="2000" dirty="0" err="1" smtClean="0"/>
              <a:t>ლესბოსელობა</a:t>
            </a:r>
            <a:r>
              <a:rPr lang="en-US" sz="2000" dirty="0" smtClean="0"/>
              <a:t> </a:t>
            </a:r>
            <a:r>
              <a:rPr lang="en-US" sz="2000" dirty="0" err="1" smtClean="0"/>
              <a:t>ან</a:t>
            </a:r>
            <a:r>
              <a:rPr lang="en-US" sz="2000" dirty="0" smtClean="0"/>
              <a:t> </a:t>
            </a:r>
            <a:r>
              <a:rPr lang="en-US" sz="2000" dirty="0" err="1" smtClean="0"/>
              <a:t>სხვაგვარი</a:t>
            </a:r>
            <a:r>
              <a:rPr lang="en-US" sz="2000" dirty="0" smtClean="0"/>
              <a:t> </a:t>
            </a:r>
            <a:r>
              <a:rPr lang="en-US" sz="2000" dirty="0" err="1" smtClean="0"/>
              <a:t>სექსუალური</a:t>
            </a:r>
            <a:r>
              <a:rPr lang="en-US" sz="2000" dirty="0" smtClean="0"/>
              <a:t> </a:t>
            </a:r>
            <a:r>
              <a:rPr lang="en-US" sz="2000" dirty="0" err="1" smtClean="0"/>
              <a:t>კონტაქტი</a:t>
            </a:r>
            <a:r>
              <a:rPr lang="en-US" sz="2000" b="1" dirty="0" smtClean="0"/>
              <a:t> </a:t>
            </a:r>
            <a:r>
              <a:rPr lang="en-US" sz="2000" dirty="0" err="1" smtClean="0"/>
              <a:t>გაუკუღმართებული</a:t>
            </a:r>
            <a:r>
              <a:rPr lang="en-US" sz="2000" dirty="0" smtClean="0"/>
              <a:t> </a:t>
            </a:r>
            <a:r>
              <a:rPr lang="en-US" sz="2000" dirty="0" err="1" smtClean="0"/>
              <a:t>ფორმით</a:t>
            </a:r>
            <a:r>
              <a:rPr lang="en-US" sz="2000" dirty="0" smtClean="0"/>
              <a:t>, </a:t>
            </a:r>
            <a:r>
              <a:rPr lang="en-US" sz="2000" dirty="0" err="1" smtClean="0"/>
              <a:t>ჩადენილი</a:t>
            </a:r>
            <a:r>
              <a:rPr lang="en-US" sz="2000" dirty="0" smtClean="0"/>
              <a:t> </a:t>
            </a:r>
            <a:r>
              <a:rPr lang="en-US" sz="2000" dirty="0" err="1" smtClean="0"/>
              <a:t>ძალადობით</a:t>
            </a:r>
            <a:r>
              <a:rPr lang="en-US" sz="2000" dirty="0" smtClean="0"/>
              <a:t>, </a:t>
            </a:r>
            <a:r>
              <a:rPr lang="en-US" sz="2000" dirty="0" err="1" smtClean="0"/>
              <a:t>ძალადობის</a:t>
            </a:r>
            <a:r>
              <a:rPr lang="en-US" sz="2000" dirty="0" smtClean="0"/>
              <a:t> </a:t>
            </a:r>
            <a:r>
              <a:rPr lang="en-US" sz="2000" dirty="0" err="1" smtClean="0"/>
              <a:t>მუქარით</a:t>
            </a:r>
            <a:r>
              <a:rPr lang="en-US" sz="2000" dirty="0" smtClean="0"/>
              <a:t> </a:t>
            </a:r>
            <a:r>
              <a:rPr lang="en-US" sz="2000" dirty="0" err="1" smtClean="0"/>
              <a:t>ან</a:t>
            </a:r>
            <a:r>
              <a:rPr lang="en-US" sz="2000" dirty="0" smtClean="0"/>
              <a:t> </a:t>
            </a:r>
            <a:r>
              <a:rPr lang="en-US" sz="2000" dirty="0" err="1" smtClean="0"/>
              <a:t>დაზარალებულის</a:t>
            </a:r>
            <a:r>
              <a:rPr lang="en-US" sz="2000" dirty="0" smtClean="0"/>
              <a:t> </a:t>
            </a:r>
            <a:r>
              <a:rPr lang="en-US" sz="2000" dirty="0" err="1" smtClean="0"/>
              <a:t>უმწეობის</a:t>
            </a:r>
            <a:r>
              <a:rPr lang="en-US" sz="2000" dirty="0" smtClean="0"/>
              <a:t> </a:t>
            </a:r>
            <a:r>
              <a:rPr lang="en-US" sz="2000" dirty="0" err="1" smtClean="0"/>
              <a:t>გამოყენებით</a:t>
            </a:r>
            <a:endParaRPr lang="ka-GE" sz="2000" dirty="0" smtClean="0"/>
          </a:p>
          <a:p>
            <a:pPr>
              <a:buNone/>
            </a:pPr>
            <a:r>
              <a:rPr lang="ka-GE" sz="2000" b="1" dirty="0" smtClean="0"/>
              <a:t>მუხლი 138. </a:t>
            </a:r>
            <a:r>
              <a:rPr lang="en-US" sz="2000" b="1" dirty="0" err="1" smtClean="0"/>
              <a:t>სექსუალური</a:t>
            </a:r>
            <a:r>
              <a:rPr lang="en-US" sz="2000" b="1" dirty="0" smtClean="0"/>
              <a:t> </a:t>
            </a:r>
            <a:r>
              <a:rPr lang="en-US" sz="2000" b="1" dirty="0" err="1" smtClean="0"/>
              <a:t>ხასიათის</a:t>
            </a:r>
            <a:r>
              <a:rPr lang="en-US" sz="2000" b="1" dirty="0" smtClean="0"/>
              <a:t> </a:t>
            </a:r>
            <a:r>
              <a:rPr lang="ka-GE" sz="2000" b="1" dirty="0" smtClean="0"/>
              <a:t>სხვაგვარი </a:t>
            </a:r>
            <a:r>
              <a:rPr lang="en-US" sz="2000" b="1" dirty="0" err="1" smtClean="0"/>
              <a:t>ქმედება</a:t>
            </a:r>
            <a:r>
              <a:rPr lang="ka-GE" sz="2000" b="1" dirty="0" smtClean="0"/>
              <a:t> - ახალი რედაქცია</a:t>
            </a:r>
            <a:endParaRPr lang="ka-GE" sz="2000" dirty="0" smtClean="0"/>
          </a:p>
          <a:p>
            <a:r>
              <a:rPr lang="ka-GE" sz="2000" b="1" dirty="0" smtClean="0"/>
              <a:t>სექსუალური ხასიათის სხვაგვარი ქმედება</a:t>
            </a:r>
            <a:r>
              <a:rPr lang="ka-GE" sz="2000" dirty="0" smtClean="0"/>
              <a:t>, რომელიც არ შეიცავს ამ კოდექსის 137-ე მუხლით გათვალისწინებული დანაშაულის ნიშნებს, ჩადენილი ძალადობით, ძალადობის მუქარით ან დაზარალებულის უმწეობის გამოყენებით</a:t>
            </a:r>
            <a:endParaRPr lang="en-US" sz="20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400" b="1" dirty="0" smtClean="0"/>
              <a:t>დანაშაული სქესობრივი თავისუფლების და ხელსეუხებლობის წინააღმდეგ - ცვლილებები</a:t>
            </a:r>
            <a:endParaRPr lang="en-US" sz="2400" dirty="0"/>
          </a:p>
        </p:txBody>
      </p:sp>
      <p:sp>
        <p:nvSpPr>
          <p:cNvPr id="3" name="Content Placeholder 2"/>
          <p:cNvSpPr>
            <a:spLocks noGrp="1"/>
          </p:cNvSpPr>
          <p:nvPr>
            <p:ph sz="quarter" idx="1"/>
          </p:nvPr>
        </p:nvSpPr>
        <p:spPr/>
        <p:txBody>
          <a:bodyPr>
            <a:normAutofit fontScale="92500" lnSpcReduction="20000"/>
          </a:bodyPr>
          <a:lstStyle/>
          <a:p>
            <a:pPr>
              <a:buNone/>
            </a:pPr>
            <a:r>
              <a:rPr lang="en-US" sz="2000" b="1" dirty="0" err="1" smtClean="0"/>
              <a:t>მუხლი</a:t>
            </a:r>
            <a:r>
              <a:rPr lang="en-US" sz="2000" b="1" dirty="0" smtClean="0"/>
              <a:t> 139. </a:t>
            </a:r>
            <a:r>
              <a:rPr lang="en-US" sz="2000" b="1" dirty="0" err="1" smtClean="0"/>
              <a:t>სქესობრივი</a:t>
            </a:r>
            <a:r>
              <a:rPr lang="en-US" sz="2000" b="1" dirty="0" smtClean="0"/>
              <a:t> </a:t>
            </a:r>
            <a:r>
              <a:rPr lang="en-US" sz="2000" b="1" dirty="0" err="1" smtClean="0"/>
              <a:t>კავშირის</a:t>
            </a:r>
            <a:r>
              <a:rPr lang="en-US" sz="2000" b="1" dirty="0" smtClean="0"/>
              <a:t> </a:t>
            </a:r>
            <a:r>
              <a:rPr lang="en-US" sz="2000" b="1" dirty="0" err="1" smtClean="0"/>
              <a:t>ან</a:t>
            </a:r>
            <a:r>
              <a:rPr lang="en-US" sz="2000" b="1" dirty="0" smtClean="0"/>
              <a:t> </a:t>
            </a:r>
            <a:r>
              <a:rPr lang="en-US" sz="2000" b="1" dirty="0" err="1" smtClean="0"/>
              <a:t>სექსუალური</a:t>
            </a:r>
            <a:r>
              <a:rPr lang="ka-GE" sz="2000" b="1" dirty="0" smtClean="0"/>
              <a:t> </a:t>
            </a:r>
            <a:r>
              <a:rPr lang="en-US" sz="2000" b="1" dirty="0" err="1" smtClean="0"/>
              <a:t>ხასიათის</a:t>
            </a:r>
            <a:r>
              <a:rPr lang="en-US" sz="2000" b="1" dirty="0" smtClean="0"/>
              <a:t> </a:t>
            </a:r>
            <a:r>
              <a:rPr lang="en-US" sz="2000" b="1" dirty="0" err="1" smtClean="0"/>
              <a:t>სხვაგვარი</a:t>
            </a:r>
            <a:r>
              <a:rPr lang="en-US" sz="2000" b="1" dirty="0" smtClean="0"/>
              <a:t> </a:t>
            </a:r>
            <a:r>
              <a:rPr lang="en-US" sz="2000" b="1" dirty="0" err="1" smtClean="0"/>
              <a:t>მოქმედების</a:t>
            </a:r>
            <a:r>
              <a:rPr lang="en-US" sz="2000" b="1" dirty="0" smtClean="0"/>
              <a:t> </a:t>
            </a:r>
            <a:r>
              <a:rPr lang="en-US" sz="2000" b="1" dirty="0" err="1" smtClean="0"/>
              <a:t>იძულება</a:t>
            </a:r>
            <a:r>
              <a:rPr lang="ka-GE" sz="2000" b="1" dirty="0" smtClean="0"/>
              <a:t> - ძველი რედაქცია</a:t>
            </a:r>
          </a:p>
          <a:p>
            <a:r>
              <a:rPr lang="en-US" sz="2000" dirty="0" err="1" smtClean="0"/>
              <a:t>სქესობრივი</a:t>
            </a:r>
            <a:r>
              <a:rPr lang="en-US" sz="2000" dirty="0" smtClean="0"/>
              <a:t> </a:t>
            </a:r>
            <a:r>
              <a:rPr lang="en-US" sz="2000" dirty="0" err="1" smtClean="0"/>
              <a:t>კავშირის</a:t>
            </a:r>
            <a:r>
              <a:rPr lang="en-US" sz="2000" dirty="0" smtClean="0"/>
              <a:t>, </a:t>
            </a:r>
            <a:r>
              <a:rPr lang="en-US" sz="2000" dirty="0" err="1" smtClean="0"/>
              <a:t>მამათმავლობის</a:t>
            </a:r>
            <a:r>
              <a:rPr lang="en-US" sz="2000" dirty="0" smtClean="0"/>
              <a:t>, </a:t>
            </a:r>
            <a:r>
              <a:rPr lang="en-US" sz="2000" dirty="0" err="1" smtClean="0"/>
              <a:t>ლესბოსელობის</a:t>
            </a:r>
            <a:r>
              <a:rPr lang="en-US" sz="2000" dirty="0" smtClean="0"/>
              <a:t> </a:t>
            </a:r>
            <a:r>
              <a:rPr lang="en-US" sz="2000" dirty="0" err="1" smtClean="0"/>
              <a:t>ან</a:t>
            </a:r>
            <a:r>
              <a:rPr lang="en-US" sz="2000" dirty="0" smtClean="0"/>
              <a:t> </a:t>
            </a:r>
            <a:r>
              <a:rPr lang="en-US" sz="2000" dirty="0" err="1" smtClean="0"/>
              <a:t>სხვაგვარი</a:t>
            </a:r>
            <a:r>
              <a:rPr lang="en-US" sz="2000" dirty="0" smtClean="0"/>
              <a:t> </a:t>
            </a:r>
            <a:r>
              <a:rPr lang="en-US" sz="2000" dirty="0" err="1" smtClean="0"/>
              <a:t>სექსუალური</a:t>
            </a:r>
            <a:r>
              <a:rPr lang="en-US" sz="2000" dirty="0" smtClean="0"/>
              <a:t> </a:t>
            </a:r>
            <a:r>
              <a:rPr lang="en-US" sz="2000" dirty="0" err="1" smtClean="0"/>
              <a:t>კონტაქტის</a:t>
            </a:r>
            <a:r>
              <a:rPr lang="en-US" sz="2000" dirty="0" smtClean="0"/>
              <a:t> </a:t>
            </a:r>
            <a:r>
              <a:rPr lang="en-US" sz="2000" b="1" dirty="0" err="1" smtClean="0"/>
              <a:t>იძულება</a:t>
            </a:r>
            <a:r>
              <a:rPr lang="en-US" sz="2000" b="1" dirty="0" smtClean="0"/>
              <a:t> </a:t>
            </a:r>
            <a:r>
              <a:rPr lang="en-US" sz="2000" dirty="0" err="1" smtClean="0"/>
              <a:t>სახელგამტეხი</a:t>
            </a:r>
            <a:r>
              <a:rPr lang="en-US" sz="2000" dirty="0" smtClean="0"/>
              <a:t> </a:t>
            </a:r>
            <a:r>
              <a:rPr lang="en-US" sz="2000" dirty="0" err="1" smtClean="0"/>
              <a:t>ცნობის</a:t>
            </a:r>
            <a:r>
              <a:rPr lang="en-US" sz="2000" dirty="0" smtClean="0"/>
              <a:t> </a:t>
            </a:r>
            <a:r>
              <a:rPr lang="en-US" sz="2000" dirty="0" err="1" smtClean="0"/>
              <a:t>გახმაურების</a:t>
            </a:r>
            <a:r>
              <a:rPr lang="en-US" sz="2000" dirty="0" smtClean="0"/>
              <a:t> </a:t>
            </a:r>
            <a:r>
              <a:rPr lang="en-US" sz="2000" dirty="0" err="1" smtClean="0"/>
              <a:t>ან</a:t>
            </a:r>
            <a:r>
              <a:rPr lang="en-US" sz="2000" dirty="0" smtClean="0"/>
              <a:t> </a:t>
            </a:r>
            <a:r>
              <a:rPr lang="en-US" sz="2000" dirty="0" err="1" smtClean="0"/>
              <a:t>ქონებრივი</a:t>
            </a:r>
            <a:r>
              <a:rPr lang="en-US" sz="2000" dirty="0" smtClean="0"/>
              <a:t> </a:t>
            </a:r>
            <a:r>
              <a:rPr lang="en-US" sz="2000" dirty="0" err="1" smtClean="0"/>
              <a:t>დაზიანების</a:t>
            </a:r>
            <a:r>
              <a:rPr lang="en-US" sz="2000" dirty="0" smtClean="0"/>
              <a:t> </a:t>
            </a:r>
            <a:r>
              <a:rPr lang="en-US" sz="2000" dirty="0" err="1" smtClean="0"/>
              <a:t>მუქარით</a:t>
            </a:r>
            <a:r>
              <a:rPr lang="en-US" sz="2000" dirty="0" smtClean="0"/>
              <a:t>, </a:t>
            </a:r>
            <a:r>
              <a:rPr lang="en-US" sz="2000" dirty="0" err="1" smtClean="0"/>
              <a:t>ანდა</a:t>
            </a:r>
            <a:r>
              <a:rPr lang="en-US" sz="2000" dirty="0" smtClean="0"/>
              <a:t> </a:t>
            </a:r>
            <a:r>
              <a:rPr lang="en-US" sz="2000" dirty="0" err="1" smtClean="0"/>
              <a:t>მატერიალური</a:t>
            </a:r>
            <a:r>
              <a:rPr lang="en-US" sz="2000" dirty="0" smtClean="0"/>
              <a:t>, </a:t>
            </a:r>
            <a:r>
              <a:rPr lang="en-US" sz="2000" dirty="0" err="1" smtClean="0"/>
              <a:t>სამსახურებრივი</a:t>
            </a:r>
            <a:r>
              <a:rPr lang="en-US" sz="2000" dirty="0" smtClean="0"/>
              <a:t> </a:t>
            </a:r>
            <a:r>
              <a:rPr lang="en-US" sz="2000" dirty="0" err="1" smtClean="0"/>
              <a:t>ან</a:t>
            </a:r>
            <a:r>
              <a:rPr lang="en-US" sz="2000" dirty="0" smtClean="0"/>
              <a:t> </a:t>
            </a:r>
            <a:r>
              <a:rPr lang="en-US" sz="2000" dirty="0" err="1" smtClean="0"/>
              <a:t>სხვაგვარი</a:t>
            </a:r>
            <a:r>
              <a:rPr lang="en-US" sz="2000" dirty="0" smtClean="0"/>
              <a:t> </a:t>
            </a:r>
            <a:r>
              <a:rPr lang="en-US" sz="2000" dirty="0" err="1" smtClean="0"/>
              <a:t>დამოკიდებულების</a:t>
            </a:r>
            <a:r>
              <a:rPr lang="en-US" sz="2000" dirty="0" smtClean="0"/>
              <a:t> </a:t>
            </a:r>
            <a:r>
              <a:rPr lang="en-US" sz="2000" dirty="0" err="1" smtClean="0"/>
              <a:t>გამოყენებით</a:t>
            </a:r>
            <a:endParaRPr lang="en-US" sz="2000" dirty="0" smtClean="0"/>
          </a:p>
          <a:p>
            <a:pPr>
              <a:buNone/>
            </a:pPr>
            <a:r>
              <a:rPr lang="ka-GE" sz="2000" b="1" dirty="0" smtClean="0"/>
              <a:t>მუხლი 139. პირის სხეულში სექსუალური ხასიათის შეღწევის ან სექსუალური ხასიათის სხვაგვარი ქმედების იძულება</a:t>
            </a:r>
          </a:p>
          <a:p>
            <a:r>
              <a:rPr lang="ka-GE" sz="2000" dirty="0" smtClean="0"/>
              <a:t>პირის სხეულში სექსუალური ხასიათის შეღწევის  ან  სექსუალური ხასიათის სხვაგვარი ქმედების </a:t>
            </a:r>
            <a:r>
              <a:rPr lang="ka-GE" sz="2000" b="1" dirty="0" smtClean="0"/>
              <a:t>იძულება</a:t>
            </a:r>
            <a:r>
              <a:rPr lang="ka-GE" sz="2000" dirty="0" smtClean="0"/>
              <a:t>, ჩადენილი ქონებრივი დაზიანების, სახელის გამტეხი ინფორმაციის, პირადი ცხოვრების ამსახველი ინფორმაციის ან ისეთი ცნობის გახმაურების მუქარით, რომელმაც შეიძლება არსებითად დააზიანოს ამ პირის უფლება, ანდა დაზარალებულის უმწეობის ან მატერიალური, სამსახურებრივი ან სხვაგვარი დამოკიდებულების გამოყენებით</a:t>
            </a:r>
            <a:endParaRPr lang="ka-GE" sz="2000" b="1"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400" b="1" dirty="0" smtClean="0"/>
              <a:t>დანაშაული სქესობრივი თავისუფლების და ხელსეუხებლობის წინააღმდეგ - ცვლილებები</a:t>
            </a:r>
            <a:endParaRPr lang="en-US" sz="2400" dirty="0"/>
          </a:p>
        </p:txBody>
      </p:sp>
      <p:sp>
        <p:nvSpPr>
          <p:cNvPr id="3" name="Content Placeholder 2"/>
          <p:cNvSpPr>
            <a:spLocks noGrp="1"/>
          </p:cNvSpPr>
          <p:nvPr>
            <p:ph sz="quarter" idx="1"/>
          </p:nvPr>
        </p:nvSpPr>
        <p:spPr/>
        <p:txBody>
          <a:bodyPr/>
          <a:lstStyle/>
          <a:p>
            <a:pPr>
              <a:buNone/>
            </a:pPr>
            <a:r>
              <a:rPr lang="ka-GE" sz="2000" b="1" dirty="0" smtClean="0"/>
              <a:t>მუხლი 140. </a:t>
            </a:r>
            <a:r>
              <a:rPr lang="en-US" sz="2000" b="1" dirty="0" err="1" smtClean="0"/>
              <a:t>სქესობრივი</a:t>
            </a:r>
            <a:r>
              <a:rPr lang="en-US" sz="2000" b="1" dirty="0" smtClean="0"/>
              <a:t> </a:t>
            </a:r>
            <a:r>
              <a:rPr lang="en-US" sz="2000" b="1" dirty="0" err="1" smtClean="0"/>
              <a:t>კავშირი</a:t>
            </a:r>
            <a:r>
              <a:rPr lang="en-US" sz="2000" b="1" dirty="0" smtClean="0"/>
              <a:t> </a:t>
            </a:r>
            <a:r>
              <a:rPr lang="en-US" sz="2000" b="1" dirty="0" err="1" smtClean="0"/>
              <a:t>ან</a:t>
            </a:r>
            <a:r>
              <a:rPr lang="en-US" sz="2000" b="1" dirty="0" smtClean="0"/>
              <a:t> </a:t>
            </a:r>
            <a:r>
              <a:rPr lang="en-US" sz="2000" b="1" dirty="0" err="1" smtClean="0"/>
              <a:t>სექსუალური</a:t>
            </a:r>
            <a:r>
              <a:rPr lang="en-US" sz="2000" b="1" dirty="0" smtClean="0"/>
              <a:t> </a:t>
            </a:r>
            <a:r>
              <a:rPr lang="en-US" sz="2000" b="1" dirty="0" err="1" smtClean="0"/>
              <a:t>ხასიათის</a:t>
            </a:r>
            <a:r>
              <a:rPr lang="en-US" sz="2000" b="1" dirty="0" smtClean="0"/>
              <a:t> </a:t>
            </a:r>
            <a:r>
              <a:rPr lang="en-US" sz="2000" b="1" dirty="0" err="1" smtClean="0"/>
              <a:t>სხვაგვარი</a:t>
            </a:r>
            <a:r>
              <a:rPr lang="en-US" sz="2000" b="1" dirty="0" smtClean="0"/>
              <a:t> </a:t>
            </a:r>
            <a:r>
              <a:rPr lang="en-US" sz="2000" b="1" dirty="0" err="1" smtClean="0"/>
              <a:t>მოქმედება</a:t>
            </a:r>
            <a:r>
              <a:rPr lang="en-US" sz="2000" b="1" dirty="0" smtClean="0"/>
              <a:t> </a:t>
            </a:r>
            <a:r>
              <a:rPr lang="en-US" sz="2000" b="1" dirty="0" err="1" smtClean="0"/>
              <a:t>თექვსმეტი</a:t>
            </a:r>
            <a:r>
              <a:rPr lang="en-US" sz="2000" b="1" dirty="0" smtClean="0"/>
              <a:t> </a:t>
            </a:r>
            <a:r>
              <a:rPr lang="en-US" sz="2000" b="1" dirty="0" err="1" smtClean="0"/>
              <a:t>წლის</a:t>
            </a:r>
            <a:r>
              <a:rPr lang="en-US" sz="2000" b="1" dirty="0" smtClean="0"/>
              <a:t> </a:t>
            </a:r>
            <a:r>
              <a:rPr lang="en-US" sz="2000" b="1" dirty="0" err="1" smtClean="0"/>
              <a:t>ასაკს</a:t>
            </a:r>
            <a:r>
              <a:rPr lang="en-US" sz="2000" b="1" dirty="0" smtClean="0"/>
              <a:t> </a:t>
            </a:r>
            <a:r>
              <a:rPr lang="en-US" sz="2000" b="1" dirty="0" err="1" smtClean="0"/>
              <a:t>მიუღწეველთან</a:t>
            </a:r>
            <a:r>
              <a:rPr lang="ka-GE" sz="2000" b="1" dirty="0" smtClean="0"/>
              <a:t> - </a:t>
            </a:r>
            <a:r>
              <a:rPr lang="ka-GE" sz="2000" b="1" i="1" dirty="0" smtClean="0"/>
              <a:t>ძველი რედაქცია</a:t>
            </a:r>
          </a:p>
          <a:p>
            <a:r>
              <a:rPr lang="en-US" sz="2000" dirty="0" err="1" smtClean="0"/>
              <a:t>სრულწლოვნის</a:t>
            </a:r>
            <a:r>
              <a:rPr lang="en-US" sz="2000" dirty="0" smtClean="0"/>
              <a:t>  </a:t>
            </a:r>
            <a:r>
              <a:rPr lang="en-US" sz="2000" dirty="0" err="1" smtClean="0"/>
              <a:t>სქესობრივი</a:t>
            </a:r>
            <a:r>
              <a:rPr lang="en-US" sz="2000" dirty="0" smtClean="0"/>
              <a:t> </a:t>
            </a:r>
            <a:r>
              <a:rPr lang="en-US" sz="2000" dirty="0" err="1" smtClean="0"/>
              <a:t>კავშირი</a:t>
            </a:r>
            <a:r>
              <a:rPr lang="en-US" sz="2000" dirty="0" smtClean="0"/>
              <a:t>, </a:t>
            </a:r>
            <a:r>
              <a:rPr lang="en-US" sz="2000" dirty="0" err="1" smtClean="0"/>
              <a:t>მამათმავლობა</a:t>
            </a:r>
            <a:r>
              <a:rPr lang="en-US" sz="2000" dirty="0" smtClean="0"/>
              <a:t>, </a:t>
            </a:r>
            <a:r>
              <a:rPr lang="en-US" sz="2000" dirty="0" err="1" smtClean="0"/>
              <a:t>ლესბოსელობა</a:t>
            </a:r>
            <a:r>
              <a:rPr lang="en-US" sz="2000" dirty="0" smtClean="0"/>
              <a:t> </a:t>
            </a:r>
            <a:r>
              <a:rPr lang="en-US" sz="2000" dirty="0" err="1" smtClean="0"/>
              <a:t>ან</a:t>
            </a:r>
            <a:r>
              <a:rPr lang="en-US" sz="2000" dirty="0" smtClean="0"/>
              <a:t> </a:t>
            </a:r>
            <a:r>
              <a:rPr lang="en-US" sz="2000" dirty="0" err="1" smtClean="0"/>
              <a:t>სხვაგვარი</a:t>
            </a:r>
            <a:r>
              <a:rPr lang="en-US" sz="2000" dirty="0" smtClean="0"/>
              <a:t> </a:t>
            </a:r>
            <a:r>
              <a:rPr lang="en-US" sz="2000" dirty="0" err="1" smtClean="0"/>
              <a:t>სექსუალური</a:t>
            </a:r>
            <a:r>
              <a:rPr lang="en-US" sz="2000" dirty="0" smtClean="0"/>
              <a:t> </a:t>
            </a:r>
            <a:r>
              <a:rPr lang="en-US" sz="2000" dirty="0" err="1" smtClean="0"/>
              <a:t>კონტაქტი</a:t>
            </a:r>
            <a:r>
              <a:rPr lang="en-US" sz="2000" dirty="0" smtClean="0"/>
              <a:t> </a:t>
            </a:r>
            <a:r>
              <a:rPr lang="en-US" sz="2000" dirty="0" err="1" smtClean="0"/>
              <a:t>გაუკუღმართებული</a:t>
            </a:r>
            <a:r>
              <a:rPr lang="en-US" sz="2000" dirty="0" smtClean="0"/>
              <a:t> </a:t>
            </a:r>
            <a:r>
              <a:rPr lang="en-US" sz="2000" dirty="0" err="1" smtClean="0"/>
              <a:t>ფორმით</a:t>
            </a:r>
            <a:r>
              <a:rPr lang="en-US" sz="2000" dirty="0" smtClean="0"/>
              <a:t> </a:t>
            </a:r>
            <a:r>
              <a:rPr lang="en-US" sz="2000" dirty="0" err="1" smtClean="0"/>
              <a:t>დამნაშავისათვის</a:t>
            </a:r>
            <a:r>
              <a:rPr lang="en-US" sz="2000" dirty="0" smtClean="0"/>
              <a:t> </a:t>
            </a:r>
            <a:r>
              <a:rPr lang="en-US" sz="2000" dirty="0" err="1" smtClean="0"/>
              <a:t>წინასწარი</a:t>
            </a:r>
            <a:r>
              <a:rPr lang="en-US" sz="2000" dirty="0" smtClean="0"/>
              <a:t> </a:t>
            </a:r>
            <a:r>
              <a:rPr lang="en-US" sz="2000" dirty="0" err="1" smtClean="0"/>
              <a:t>შეცნობით</a:t>
            </a:r>
            <a:r>
              <a:rPr lang="en-US" sz="2000" dirty="0" smtClean="0"/>
              <a:t> </a:t>
            </a:r>
            <a:r>
              <a:rPr lang="en-US" sz="2000" dirty="0" err="1" smtClean="0"/>
              <a:t>თექვსმეტი</a:t>
            </a:r>
            <a:r>
              <a:rPr lang="en-US" sz="2000" dirty="0" smtClean="0"/>
              <a:t> </a:t>
            </a:r>
            <a:r>
              <a:rPr lang="en-US" sz="2000" dirty="0" err="1" smtClean="0"/>
              <a:t>წლის</a:t>
            </a:r>
            <a:r>
              <a:rPr lang="en-US" sz="2000" dirty="0" smtClean="0"/>
              <a:t> </a:t>
            </a:r>
            <a:r>
              <a:rPr lang="en-US" sz="2000" dirty="0" err="1" smtClean="0"/>
              <a:t>ასაკს</a:t>
            </a:r>
            <a:r>
              <a:rPr lang="en-US" sz="2000" dirty="0" smtClean="0"/>
              <a:t> </a:t>
            </a:r>
            <a:r>
              <a:rPr lang="en-US" sz="2000" dirty="0" err="1" smtClean="0"/>
              <a:t>მიუღწეველთან</a:t>
            </a:r>
            <a:endParaRPr lang="en-US" sz="2000" dirty="0" smtClean="0"/>
          </a:p>
          <a:p>
            <a:pPr>
              <a:buNone/>
            </a:pPr>
            <a:r>
              <a:rPr lang="ka-GE" sz="2000" b="1" dirty="0" smtClean="0"/>
              <a:t>მუხლი 140. სექსუალური ხასიათის შეღწევა თექვსმეტი წლის ასაკს მიუღწევლის სხეულში - </a:t>
            </a:r>
            <a:r>
              <a:rPr lang="ka-GE" sz="2000" b="1" i="1" dirty="0" smtClean="0"/>
              <a:t>ახალი რედაქცია</a:t>
            </a:r>
          </a:p>
          <a:p>
            <a:r>
              <a:rPr lang="ka-GE" sz="2000" dirty="0" smtClean="0"/>
              <a:t>სრულწლოვნის </a:t>
            </a:r>
            <a:r>
              <a:rPr lang="ka-GE" sz="2000" b="1" dirty="0" smtClean="0"/>
              <a:t>სექსუალური ხასიათის შეღწევა </a:t>
            </a:r>
            <a:r>
              <a:rPr lang="ka-GE" sz="2000" dirty="0" smtClean="0"/>
              <a:t>დამნაშავისათვის წინასწარი შეცნობით თექვსმეტი წლის ასაკს მიუღწევლის სხეულში</a:t>
            </a:r>
            <a:endParaRPr lang="en-US" sz="20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800" b="1" dirty="0" smtClean="0"/>
              <a:t>დანაშაული სქესობრივი თავისუფლების და ხელსეუხებლობის წინააღმდეგ - ცვლილებები</a:t>
            </a:r>
            <a:endParaRPr lang="en-US" sz="2800" dirty="0"/>
          </a:p>
        </p:txBody>
      </p:sp>
      <p:sp>
        <p:nvSpPr>
          <p:cNvPr id="3" name="Content Placeholder 2"/>
          <p:cNvSpPr>
            <a:spLocks noGrp="1"/>
          </p:cNvSpPr>
          <p:nvPr>
            <p:ph sz="quarter" idx="1"/>
          </p:nvPr>
        </p:nvSpPr>
        <p:spPr>
          <a:xfrm>
            <a:off x="914400" y="1772816"/>
            <a:ext cx="7772400" cy="4246984"/>
          </a:xfrm>
        </p:spPr>
        <p:txBody>
          <a:bodyPr>
            <a:normAutofit fontScale="92500" lnSpcReduction="10000"/>
          </a:bodyPr>
          <a:lstStyle/>
          <a:p>
            <a:pPr>
              <a:buNone/>
            </a:pPr>
            <a:r>
              <a:rPr lang="ka-GE" sz="2000" b="1" dirty="0" smtClean="0"/>
              <a:t>მუხლი 141 </a:t>
            </a:r>
            <a:r>
              <a:rPr lang="en-US" sz="2000" b="1" dirty="0" err="1" smtClean="0"/>
              <a:t>გარყვნილი</a:t>
            </a:r>
            <a:r>
              <a:rPr lang="en-US" sz="2000" b="1" dirty="0" smtClean="0"/>
              <a:t> </a:t>
            </a:r>
            <a:r>
              <a:rPr lang="en-US" sz="2000" b="1" dirty="0" err="1" smtClean="0"/>
              <a:t>ქმედება</a:t>
            </a:r>
            <a:r>
              <a:rPr lang="ka-GE" sz="2000" b="1" dirty="0" smtClean="0"/>
              <a:t> - </a:t>
            </a:r>
            <a:r>
              <a:rPr lang="ka-GE" sz="2000" b="1" i="1" dirty="0" smtClean="0"/>
              <a:t>ძველი რედაქცია</a:t>
            </a:r>
          </a:p>
          <a:p>
            <a:r>
              <a:rPr lang="en-US" sz="2000" dirty="0" err="1" smtClean="0"/>
              <a:t>ძალადობის</a:t>
            </a:r>
            <a:r>
              <a:rPr lang="en-US" sz="2000" dirty="0" smtClean="0"/>
              <a:t> </a:t>
            </a:r>
            <a:r>
              <a:rPr lang="en-US" sz="2000" dirty="0" err="1" smtClean="0"/>
              <a:t>გარეშე</a:t>
            </a:r>
            <a:r>
              <a:rPr lang="en-US" sz="2000" dirty="0" smtClean="0"/>
              <a:t> </a:t>
            </a:r>
            <a:r>
              <a:rPr lang="en-US" sz="2000" dirty="0" err="1" smtClean="0"/>
              <a:t>გარყვნილი</a:t>
            </a:r>
            <a:r>
              <a:rPr lang="en-US" sz="2000" dirty="0" smtClean="0"/>
              <a:t> </a:t>
            </a:r>
            <a:r>
              <a:rPr lang="en-US" sz="2000" dirty="0" err="1" smtClean="0"/>
              <a:t>ქმედება</a:t>
            </a:r>
            <a:r>
              <a:rPr lang="en-US" sz="2000" dirty="0" smtClean="0"/>
              <a:t> </a:t>
            </a:r>
            <a:r>
              <a:rPr lang="en-US" sz="2000" dirty="0" err="1" smtClean="0"/>
              <a:t>დამნაშავისათვის</a:t>
            </a:r>
            <a:r>
              <a:rPr lang="en-US" sz="2000" dirty="0" smtClean="0"/>
              <a:t> </a:t>
            </a:r>
            <a:r>
              <a:rPr lang="en-US" sz="2000" dirty="0" err="1" smtClean="0"/>
              <a:t>წინასწარი</a:t>
            </a:r>
            <a:r>
              <a:rPr lang="en-US" sz="2000" dirty="0" smtClean="0"/>
              <a:t> </a:t>
            </a:r>
            <a:r>
              <a:rPr lang="en-US" sz="2000" dirty="0" err="1" smtClean="0"/>
              <a:t>შეცნობით</a:t>
            </a:r>
            <a:r>
              <a:rPr lang="en-US" sz="2000" dirty="0" smtClean="0"/>
              <a:t> </a:t>
            </a:r>
            <a:r>
              <a:rPr lang="en-US" sz="2000" dirty="0" err="1" smtClean="0"/>
              <a:t>თექვსმეტი</a:t>
            </a:r>
            <a:r>
              <a:rPr lang="en-US" sz="2000" dirty="0" smtClean="0"/>
              <a:t> </a:t>
            </a:r>
            <a:r>
              <a:rPr lang="en-US" sz="2000" dirty="0" err="1" smtClean="0"/>
              <a:t>წლის</a:t>
            </a:r>
            <a:r>
              <a:rPr lang="en-US" sz="2000" dirty="0" smtClean="0"/>
              <a:t> </a:t>
            </a:r>
            <a:r>
              <a:rPr lang="en-US" sz="2000" dirty="0" err="1" smtClean="0"/>
              <a:t>ასაკს</a:t>
            </a:r>
            <a:r>
              <a:rPr lang="en-US" sz="2000" dirty="0" smtClean="0"/>
              <a:t> </a:t>
            </a:r>
            <a:r>
              <a:rPr lang="en-US" sz="2000" dirty="0" err="1" smtClean="0"/>
              <a:t>მიუღწეველთან</a:t>
            </a:r>
            <a:endParaRPr lang="ka-GE" sz="2000" dirty="0" smtClean="0"/>
          </a:p>
          <a:p>
            <a:pPr>
              <a:buNone/>
            </a:pPr>
            <a:r>
              <a:rPr lang="ka-GE" sz="2000" b="1" dirty="0" smtClean="0"/>
              <a:t>მუხლი 141 </a:t>
            </a:r>
            <a:r>
              <a:rPr lang="en-US" sz="2000" b="1" dirty="0" err="1" smtClean="0"/>
              <a:t>გარყვნილი</a:t>
            </a:r>
            <a:r>
              <a:rPr lang="en-US" sz="2000" b="1" dirty="0" smtClean="0"/>
              <a:t> </a:t>
            </a:r>
            <a:r>
              <a:rPr lang="en-US" sz="2000" b="1" dirty="0" err="1" smtClean="0"/>
              <a:t>ქმედება</a:t>
            </a:r>
            <a:r>
              <a:rPr lang="ka-GE" sz="2000" b="1" dirty="0" smtClean="0"/>
              <a:t> - </a:t>
            </a:r>
            <a:r>
              <a:rPr lang="ka-GE" sz="2000" b="1" i="1" dirty="0" smtClean="0"/>
              <a:t>ახალი რედაქცია</a:t>
            </a:r>
          </a:p>
          <a:p>
            <a:r>
              <a:rPr lang="ka-GE" sz="2000" dirty="0" smtClean="0"/>
              <a:t>ძალადობის გარეშე </a:t>
            </a:r>
            <a:r>
              <a:rPr lang="ka-GE" sz="2000" u="sng" dirty="0" smtClean="0"/>
              <a:t>სრულწლოვნის</a:t>
            </a:r>
            <a:r>
              <a:rPr lang="ka-GE" sz="2000" dirty="0" smtClean="0"/>
              <a:t> გარყვნილი ქმედება დამნაშავისათვის წინასწარი შეცნობით თექვსმეტი წლის ასაკს  მიუღწეველთან</a:t>
            </a:r>
          </a:p>
          <a:p>
            <a:pPr>
              <a:buNone/>
            </a:pPr>
            <a:endParaRPr lang="ka-GE" sz="2000" dirty="0" smtClean="0"/>
          </a:p>
          <a:p>
            <a:r>
              <a:rPr lang="ka-GE" sz="2000" dirty="0" smtClean="0"/>
              <a:t>დამნაშავისათვის წინასწარი შეცნობით შეზღუდული შესაძლებლობის მქონე პირის ან ორსული ქალის მიმართ;</a:t>
            </a:r>
          </a:p>
          <a:p>
            <a:r>
              <a:rPr lang="ka-GE" sz="2000" dirty="0" smtClean="0"/>
              <a:t>ჯგუფურად;</a:t>
            </a:r>
            <a:endParaRPr lang="en-US" sz="2000" dirty="0" smtClean="0"/>
          </a:p>
          <a:p>
            <a:r>
              <a:rPr lang="ka-GE" sz="2000" dirty="0" smtClean="0"/>
              <a:t>არაერთგზის;</a:t>
            </a:r>
            <a:endParaRPr lang="en-US" sz="2000" dirty="0" smtClean="0"/>
          </a:p>
          <a:p>
            <a:r>
              <a:rPr lang="ka-GE" sz="2000" dirty="0" smtClean="0"/>
              <a:t>ორი ან მეტი პირის მიმართ</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b="1" dirty="0" smtClean="0"/>
              <a:t>ომისა და შეიარაღებული კონფლიქტების  ზეგავლენა ქალებზე</a:t>
            </a:r>
            <a:endParaRPr lang="en-US" sz="3200" b="1" dirty="0"/>
          </a:p>
        </p:txBody>
      </p:sp>
      <p:sp>
        <p:nvSpPr>
          <p:cNvPr id="3" name="Content Placeholder 2"/>
          <p:cNvSpPr>
            <a:spLocks noGrp="1"/>
          </p:cNvSpPr>
          <p:nvPr>
            <p:ph sz="quarter" idx="1"/>
          </p:nvPr>
        </p:nvSpPr>
        <p:spPr>
          <a:xfrm>
            <a:off x="457200" y="1844824"/>
            <a:ext cx="8229600" cy="4312136"/>
          </a:xfrm>
        </p:spPr>
        <p:txBody>
          <a:bodyPr>
            <a:normAutofit/>
          </a:bodyPr>
          <a:lstStyle/>
          <a:p>
            <a:r>
              <a:rPr lang="ka-GE" sz="2400" dirty="0" smtClean="0"/>
              <a:t>კონფლიქტები იწვევს სექსუალური ძალადობის მაღალ მაჩვენებელს</a:t>
            </a:r>
          </a:p>
          <a:p>
            <a:r>
              <a:rPr lang="ka-GE" sz="2400" dirty="0" smtClean="0"/>
              <a:t>იწვევს უსახლკარობას, სიღარიბეს, დევნილობას</a:t>
            </a:r>
          </a:p>
          <a:p>
            <a:r>
              <a:rPr lang="ka-GE" sz="2400" dirty="0" smtClean="0"/>
              <a:t>ზრდის დედათა სიკვდილიანობას</a:t>
            </a:r>
          </a:p>
          <a:p>
            <a:r>
              <a:rPr lang="ka-GE" sz="2400" dirty="0" smtClean="0"/>
              <a:t>დევნილთა დაახლოებით 50% ქალია</a:t>
            </a:r>
          </a:p>
          <a:p>
            <a:r>
              <a:rPr lang="ka-GE" sz="2400" dirty="0" smtClean="0"/>
              <a:t>გენდერული როლებიდან გამომდინარე ზრდის მოწყვლადობის ხარისხს </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ქალის მიმართ ძალადობა ფაქტები და ცფრები</a:t>
            </a:r>
            <a:endParaRPr lang="en-US" dirty="0"/>
          </a:p>
        </p:txBody>
      </p:sp>
      <p:sp>
        <p:nvSpPr>
          <p:cNvPr id="3" name="Content Placeholder 2"/>
          <p:cNvSpPr>
            <a:spLocks noGrp="1"/>
          </p:cNvSpPr>
          <p:nvPr>
            <p:ph sz="quarter" idx="1"/>
          </p:nvPr>
        </p:nvSpPr>
        <p:spPr>
          <a:xfrm>
            <a:off x="914400" y="1844824"/>
            <a:ext cx="7772400" cy="4174976"/>
          </a:xfrm>
        </p:spPr>
        <p:txBody>
          <a:bodyPr/>
          <a:lstStyle/>
          <a:p>
            <a:r>
              <a:rPr lang="ka-GE" sz="2000" dirty="0" smtClean="0"/>
              <a:t>მთელს მსოფლიოში ქალეის 35% განცდილი აქვს ფიზიკური ან სექსუალური ძალადობა</a:t>
            </a:r>
          </a:p>
          <a:p>
            <a:r>
              <a:rPr lang="ka-GE" sz="2000" dirty="0" smtClean="0"/>
              <a:t>ევროპის 28 ქვეყანაში ქალების 43% პროცენტს განცდილი აქვს ფსიქოლოგიური ძალადობა </a:t>
            </a:r>
          </a:p>
          <a:p>
            <a:r>
              <a:rPr lang="ka-GE" sz="2000" dirty="0" smtClean="0"/>
              <a:t>დაახლოებით 700 მილიონი ქალი, რომელიც დღეს ცოცხალია დაქორწნებულია 18 წლის ასაკამდე </a:t>
            </a:r>
          </a:p>
          <a:p>
            <a:r>
              <a:rPr lang="ka-GE" sz="2000" dirty="0" smtClean="0"/>
              <a:t>ათიდან ერთ გოგოს, მთელს მსოფლიოში გამოუცდია იძულებითი სექსუალური კონტაქტი</a:t>
            </a:r>
          </a:p>
          <a:p>
            <a:r>
              <a:rPr lang="ka-GE" sz="2000" dirty="0" smtClean="0"/>
              <a:t>ევროპაში ყოველი მეათე გოგო კიბერ-შევიწროების მსხვერპლია </a:t>
            </a:r>
          </a:p>
          <a:p>
            <a:pPr>
              <a:buNone/>
            </a:pPr>
            <a:endParaRPr lang="ka-GE"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smtClean="0"/>
              <a:t>საქართველოს კანონი</a:t>
            </a:r>
            <a:r>
              <a:rPr lang="en-US" sz="2400" dirty="0" smtClean="0"/>
              <a:t/>
            </a:r>
            <a:br>
              <a:rPr lang="en-US" sz="2400" dirty="0" smtClean="0"/>
            </a:br>
            <a:r>
              <a:rPr lang="ka-GE" sz="2400" b="1" dirty="0" smtClean="0"/>
              <a:t>ქალთა მიმართ ძალადობის ან/და ოჯახში ძალადობის აღკვეთის, ძალადობის მსხვერპლთა დაცვისა და დახმარების შესახებ</a:t>
            </a:r>
            <a:endParaRPr lang="en-US" sz="2400" dirty="0"/>
          </a:p>
        </p:txBody>
      </p:sp>
      <p:sp>
        <p:nvSpPr>
          <p:cNvPr id="3" name="Text Placeholder 2"/>
          <p:cNvSpPr>
            <a:spLocks noGrp="1"/>
          </p:cNvSpPr>
          <p:nvPr>
            <p:ph type="body" idx="1"/>
          </p:nvPr>
        </p:nvSpPr>
        <p:spPr/>
        <p:txBody>
          <a:bodyPr/>
          <a:lstStyle/>
          <a:p>
            <a:r>
              <a:rPr lang="ka-GE" b="1" dirty="0" smtClean="0"/>
              <a:t>ცვლილებები</a:t>
            </a:r>
            <a:endParaRPr lang="en-US"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800" b="1" dirty="0" smtClean="0"/>
              <a:t>ქალთა მიმართ ძალადობა ან/და ოჯახში ძალადობა</a:t>
            </a:r>
            <a:endParaRPr lang="en-US" sz="2800" dirty="0"/>
          </a:p>
        </p:txBody>
      </p:sp>
      <p:sp>
        <p:nvSpPr>
          <p:cNvPr id="3" name="Content Placeholder 2"/>
          <p:cNvSpPr>
            <a:spLocks noGrp="1"/>
          </p:cNvSpPr>
          <p:nvPr>
            <p:ph sz="quarter" idx="1"/>
          </p:nvPr>
        </p:nvSpPr>
        <p:spPr/>
        <p:txBody>
          <a:bodyPr>
            <a:normAutofit fontScale="77500" lnSpcReduction="20000"/>
          </a:bodyPr>
          <a:lstStyle/>
          <a:p>
            <a:r>
              <a:rPr lang="ka-GE" dirty="0" smtClean="0"/>
              <a:t>კანონი განსაზღვრავს </a:t>
            </a:r>
            <a:r>
              <a:rPr lang="ka-GE" b="1" dirty="0" smtClean="0"/>
              <a:t>საზოგადოებრივ თუ პირად ცხოვრებაში ქალთა მიმართ ძალადობისათვის ან/და ოჯახში ძალადობისათვის</a:t>
            </a:r>
            <a:r>
              <a:rPr lang="ka-GE" dirty="0" smtClean="0"/>
              <a:t> დამახასიათებელ ქმედებათა ერთობლიობას</a:t>
            </a:r>
          </a:p>
          <a:p>
            <a:pPr>
              <a:buNone/>
            </a:pPr>
            <a:endParaRPr lang="ka-GE" b="1" dirty="0" smtClean="0"/>
          </a:p>
          <a:p>
            <a:pPr>
              <a:buNone/>
            </a:pPr>
            <a:r>
              <a:rPr lang="ka-GE" b="1" dirty="0" smtClean="0"/>
              <a:t>ქალთა მიმართ ძალადობა</a:t>
            </a:r>
            <a:endParaRPr lang="en-US" dirty="0" smtClean="0"/>
          </a:p>
          <a:p>
            <a:r>
              <a:rPr lang="ka-GE" dirty="0" smtClean="0"/>
              <a:t>ქალთა მიმართ ძალადობა გულისხმობს </a:t>
            </a:r>
            <a:r>
              <a:rPr lang="ka-GE" u="sng" dirty="0" smtClean="0"/>
              <a:t>საზოგადოებრივ თუ პირად ცხოვრებაში</a:t>
            </a:r>
            <a:r>
              <a:rPr lang="ka-GE" dirty="0" smtClean="0"/>
              <a:t> ქალების მიმართ </a:t>
            </a:r>
            <a:r>
              <a:rPr lang="ka-GE" u="sng" dirty="0" smtClean="0"/>
              <a:t>გენდერული ნიშნით </a:t>
            </a:r>
            <a:r>
              <a:rPr lang="ka-GE" dirty="0" smtClean="0"/>
              <a:t>ჩადენილი ძალადობისათვის დამახასიათებელ ყველა ქმედებას, რომელთაც შედეგად მოჰყვება ან შეიძლება მოჰყვეს ქალებისთვის ფიზიკური, ფსიქოლოგიური ან სექსუალური ტანჯვის ან ეკონომიკური ზიანის მიყენება, მათ შორის, ასეთი ქმედებების ჩადენის მუქარა, ქალების იძულება ან მათთვის თავისუფლების თვითნებური აღკვეთა.</a:t>
            </a:r>
            <a:endParaRPr lang="en-US" dirty="0" smtClean="0"/>
          </a:p>
          <a:p>
            <a:r>
              <a:rPr lang="ka-GE" dirty="0" smtClean="0"/>
              <a:t>კანონის მიზნებისთვის ქალად მიიჩნევა აგრეთვე 18 წელს მიუღწეველი მდედრობითი სქესის არასრულწლოვანი. </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ka-GE" sz="2800" b="1" dirty="0" smtClean="0"/>
              <a:t>მსხვერპლის ახალი დეფინიცია </a:t>
            </a:r>
            <a:endParaRPr lang="en-US" sz="2800" b="1" dirty="0"/>
          </a:p>
        </p:txBody>
      </p:sp>
      <p:sp>
        <p:nvSpPr>
          <p:cNvPr id="3" name="Content Placeholder 2"/>
          <p:cNvSpPr>
            <a:spLocks noGrp="1"/>
          </p:cNvSpPr>
          <p:nvPr>
            <p:ph sz="quarter" idx="1"/>
          </p:nvPr>
        </p:nvSpPr>
        <p:spPr/>
        <p:txBody>
          <a:bodyPr>
            <a:normAutofit fontScale="55000" lnSpcReduction="20000"/>
          </a:bodyPr>
          <a:lstStyle/>
          <a:p>
            <a:r>
              <a:rPr lang="ka-GE" dirty="0" smtClean="0"/>
              <a:t>მსხვერპლი – ქალი, აგრეთვე ოჯახის ნებისმიერი წევრი, </a:t>
            </a:r>
            <a:r>
              <a:rPr lang="ka-GE" dirty="0" smtClean="0"/>
              <a:t> რომლებსაც </a:t>
            </a:r>
            <a:r>
              <a:rPr lang="ka-GE" dirty="0" smtClean="0"/>
              <a:t>მსხვერპლის სტატუსი განუსაზღვრა</a:t>
            </a:r>
            <a:r>
              <a:rPr lang="ka-GE" dirty="0" smtClean="0"/>
              <a:t>:</a:t>
            </a:r>
          </a:p>
          <a:p>
            <a:pPr>
              <a:buNone/>
            </a:pPr>
            <a:endParaRPr lang="ka-GE" dirty="0" smtClean="0"/>
          </a:p>
          <a:p>
            <a:pPr>
              <a:buFont typeface="Wingdings" pitchFamily="2" charset="2"/>
              <a:buChar char="Ø"/>
            </a:pPr>
            <a:r>
              <a:rPr lang="ka-GE" dirty="0" smtClean="0"/>
              <a:t> საქართველოს შინაგან საქმეთა სამინისტროს შესაბამისმა სამსახურმა</a:t>
            </a:r>
          </a:p>
          <a:p>
            <a:pPr>
              <a:buFont typeface="Wingdings" pitchFamily="2" charset="2"/>
              <a:buChar char="Ø"/>
            </a:pPr>
            <a:r>
              <a:rPr lang="ka-GE" dirty="0" smtClean="0"/>
              <a:t>სასამართლო ორგანომ </a:t>
            </a:r>
          </a:p>
          <a:p>
            <a:pPr>
              <a:buFont typeface="Wingdings" pitchFamily="2" charset="2"/>
              <a:buChar char="Ø"/>
            </a:pPr>
            <a:r>
              <a:rPr lang="ka-GE" dirty="0" smtClean="0"/>
              <a:t>ან/და ქალთა მიმართ ძალადობის ან/და ოჯახში ძალადობის მსხვერპლის სტატუსის განმსაზღვრელმა ჯგუფმა</a:t>
            </a:r>
          </a:p>
          <a:p>
            <a:r>
              <a:rPr lang="ka-GE" dirty="0" smtClean="0"/>
              <a:t>აგრეთვე არასრულწლოვანი რომლის კანონიერი ინტერესები უგულებელყოფილია : </a:t>
            </a:r>
          </a:p>
          <a:p>
            <a:pPr>
              <a:buFont typeface="Wingdings" pitchFamily="2" charset="2"/>
              <a:buChar char="Ø"/>
            </a:pPr>
            <a:r>
              <a:rPr lang="ka-GE" dirty="0" smtClean="0"/>
              <a:t>და რომელსაც მსხვერპლის სტატუსი განუსაზღვრა საქართველოს შინაგან საქმეთა სამინისტროს შესაბამისმა სამსახურმა</a:t>
            </a:r>
          </a:p>
          <a:p>
            <a:pPr>
              <a:buFont typeface="Wingdings" pitchFamily="2" charset="2"/>
              <a:buChar char="Ø"/>
            </a:pPr>
            <a:r>
              <a:rPr lang="ka-GE" dirty="0" smtClean="0"/>
              <a:t>სასამართლო ორგანომ ან/და </a:t>
            </a:r>
          </a:p>
          <a:p>
            <a:pPr>
              <a:buFont typeface="Wingdings" pitchFamily="2" charset="2"/>
              <a:buChar char="Ø"/>
            </a:pPr>
            <a:r>
              <a:rPr lang="ka-GE" dirty="0" smtClean="0"/>
              <a:t>მსხვერპლის იდენტიფიცირების ჯგუფმა</a:t>
            </a:r>
          </a:p>
          <a:p>
            <a:pPr>
              <a:buFont typeface="Wingdings" pitchFamily="2" charset="2"/>
              <a:buChar char="Ø"/>
            </a:pPr>
            <a:r>
              <a:rPr lang="ka-GE" dirty="0" smtClean="0"/>
              <a:t>მსხვერპლად მიიჩნევა აგრეთვე არასრულწლოვანი, რომელიც სამართლებრივი აქტის ან სამოქალაქოსამართლებრივი გარიგების საფუძველზე </a:t>
            </a:r>
            <a:r>
              <a:rPr lang="ka-GE" u="sng" dirty="0" smtClean="0"/>
              <a:t>ან მათ გარეშე </a:t>
            </a:r>
            <a:r>
              <a:rPr lang="ka-GE" dirty="0" smtClean="0"/>
              <a:t>ფაქტობრივად იმყოფება/ცხოვრობს სხვა პასუხისმგებელ პირთან ან ნებისმიერ სხვა პირთან, რომელმაც დაარღვია მისი კონსტიტუციური უფლებები და თავისუფლებები უგულებელყოფით ან/და ფიზიკური, ფსიქოლოგიური, სექსუალური ან ეკონომიკური ძალადობით ან იძულებით, და რომელიც მოძალადისგან სოციალურმა მუშაკმა განაცალკევა - </a:t>
            </a:r>
            <a:r>
              <a:rPr lang="ka-GE" b="1" dirty="0" smtClean="0"/>
              <a:t>არასრულწლოვნის ძალადობრივი გარემოდან  განცალკევებისთვის</a:t>
            </a:r>
            <a:r>
              <a:rPr lang="ka-GE" dirty="0" smtClean="0"/>
              <a:t> </a:t>
            </a:r>
          </a:p>
          <a:p>
            <a:pPr>
              <a:buFont typeface="Wingdings" pitchFamily="2" charset="2"/>
              <a:buChar char="Ø"/>
            </a:pPr>
            <a:r>
              <a:rPr lang="ka-GE" u="sng" dirty="0" smtClean="0"/>
              <a:t>მსხვერპლად მიიჩნევა აგრეთვე ბავშვი, რომელიც ძალადობის მოწმეა; </a:t>
            </a:r>
            <a:endParaRPr lang="en-US" u="sng"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b="1" dirty="0" smtClean="0"/>
              <a:t>სავარაუდო მსხვერპლი</a:t>
            </a:r>
            <a:endParaRPr lang="en-US" sz="3200" b="1" dirty="0"/>
          </a:p>
        </p:txBody>
      </p:sp>
      <p:sp>
        <p:nvSpPr>
          <p:cNvPr id="3" name="Content Placeholder 2"/>
          <p:cNvSpPr>
            <a:spLocks noGrp="1"/>
          </p:cNvSpPr>
          <p:nvPr>
            <p:ph sz="quarter" idx="1"/>
          </p:nvPr>
        </p:nvSpPr>
        <p:spPr>
          <a:xfrm>
            <a:off x="914400" y="2204864"/>
            <a:ext cx="7772400" cy="3814936"/>
          </a:xfrm>
        </p:spPr>
        <p:txBody>
          <a:bodyPr/>
          <a:lstStyle/>
          <a:p>
            <a:pPr>
              <a:buNone/>
            </a:pPr>
            <a:r>
              <a:rPr lang="ka-GE" dirty="0" smtClean="0"/>
              <a:t>სავარაუდო </a:t>
            </a:r>
            <a:r>
              <a:rPr lang="ka-GE" dirty="0" smtClean="0"/>
              <a:t>მსხვერპლი:</a:t>
            </a:r>
          </a:p>
          <a:p>
            <a:r>
              <a:rPr lang="ka-GE" dirty="0" smtClean="0"/>
              <a:t>პირი</a:t>
            </a:r>
            <a:r>
              <a:rPr lang="ka-GE" dirty="0" smtClean="0"/>
              <a:t>, რომელსაც მიაჩნია, რომ არის მსხვერპლი, და რომელიც მსხვერპლის სტატუსის განსაზღვრის მიზნით  შესაბამის სამსახურს/ორგანოს/მსხვერპლის იდენტიფიცირების ჯგუფს მიმართავს;</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562074"/>
          </a:xfrm>
        </p:spPr>
        <p:txBody>
          <a:bodyPr>
            <a:normAutofit fontScale="90000"/>
          </a:bodyPr>
          <a:lstStyle/>
          <a:p>
            <a:r>
              <a:rPr lang="ka-GE" dirty="0" smtClean="0"/>
              <a:t>ოჯახის წევრი – ცვლილებეი</a:t>
            </a:r>
            <a:endParaRPr lang="en-US" dirty="0"/>
          </a:p>
        </p:txBody>
      </p:sp>
      <p:sp>
        <p:nvSpPr>
          <p:cNvPr id="3" name="Content Placeholder 2"/>
          <p:cNvSpPr>
            <a:spLocks noGrp="1"/>
          </p:cNvSpPr>
          <p:nvPr>
            <p:ph sz="quarter" idx="1"/>
          </p:nvPr>
        </p:nvSpPr>
        <p:spPr>
          <a:xfrm>
            <a:off x="914400" y="1628800"/>
            <a:ext cx="7772400" cy="4824536"/>
          </a:xfrm>
        </p:spPr>
        <p:txBody>
          <a:bodyPr>
            <a:normAutofit/>
          </a:bodyPr>
          <a:lstStyle/>
          <a:p>
            <a:r>
              <a:rPr lang="ka-GE" b="1" u="sng" dirty="0" smtClean="0"/>
              <a:t>ნაშვილები - შვილობილის ნაცვლად</a:t>
            </a:r>
          </a:p>
          <a:p>
            <a:r>
              <a:rPr lang="ka-GE" b="1" u="sng" dirty="0" smtClean="0"/>
              <a:t> მინდობით აღსაზრდელი</a:t>
            </a:r>
            <a:endParaRPr lang="ka-GE" dirty="0" smtClean="0"/>
          </a:p>
          <a:p>
            <a:r>
              <a:rPr lang="ka-GE" b="1" u="sng" dirty="0" smtClean="0"/>
              <a:t>მინდობით აღმზრდელი</a:t>
            </a:r>
            <a:r>
              <a:rPr lang="ka-GE" b="1" dirty="0" smtClean="0"/>
              <a:t> </a:t>
            </a:r>
            <a:r>
              <a:rPr lang="ka-GE" dirty="0" smtClean="0"/>
              <a:t>(დედობილი, მამობილი) - მიმღები ოჯახის ნაცვლად </a:t>
            </a:r>
          </a:p>
          <a:p>
            <a:r>
              <a:rPr lang="ka-GE" b="1" u="sng" dirty="0" smtClean="0"/>
              <a:t>მზრუნველი</a:t>
            </a:r>
          </a:p>
          <a:p>
            <a:r>
              <a:rPr lang="ka-GE" b="1" u="sng" dirty="0" smtClean="0"/>
              <a:t>მხარდამჭერი</a:t>
            </a:r>
          </a:p>
          <a:p>
            <a:r>
              <a:rPr lang="ka-GE" b="1" u="sng" dirty="0" smtClean="0"/>
              <a:t> აგრეთვე პირები, რომლებიც მუდმივად ეწევიან ან ეწეოდნენ ერთიან საოჯახო მეურნეობას</a:t>
            </a:r>
            <a:endParaRPr lang="en-US"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94122"/>
          </a:xfrm>
        </p:spPr>
        <p:txBody>
          <a:bodyPr/>
          <a:lstStyle/>
          <a:p>
            <a:r>
              <a:rPr lang="ka-GE" dirty="0" smtClean="0"/>
              <a:t>მოძალადე</a:t>
            </a:r>
            <a:endParaRPr lang="en-US" dirty="0"/>
          </a:p>
        </p:txBody>
      </p:sp>
      <p:sp>
        <p:nvSpPr>
          <p:cNvPr id="3" name="Content Placeholder 2"/>
          <p:cNvSpPr>
            <a:spLocks noGrp="1"/>
          </p:cNvSpPr>
          <p:nvPr>
            <p:ph sz="quarter" idx="1"/>
          </p:nvPr>
        </p:nvSpPr>
        <p:spPr/>
        <p:txBody>
          <a:bodyPr>
            <a:normAutofit fontScale="85000" lnSpcReduction="20000"/>
          </a:bodyPr>
          <a:lstStyle/>
          <a:p>
            <a:r>
              <a:rPr lang="ka-GE" dirty="0" smtClean="0"/>
              <a:t>მოძალადედ მიიჩნევა აგრეთვე ოჯახის წევრი ან ნებისმიერი სხვა პირი, რომელიც საზოგადოებრივ თუ პირად ცხოვრებაში ქალის მიმართ </a:t>
            </a:r>
            <a:r>
              <a:rPr lang="ka-GE" u="sng" dirty="0" smtClean="0"/>
              <a:t>გენდერული ნიშნით </a:t>
            </a:r>
            <a:r>
              <a:rPr lang="ka-GE" dirty="0" smtClean="0"/>
              <a:t>ახორციელებს ფიზიკურ, ფსიქოლოგიურ, სექსუალურ ან ეკონომიკურ ძალადობას ან იძულებას</a:t>
            </a:r>
          </a:p>
          <a:p>
            <a:r>
              <a:rPr lang="ka-GE" b="1" dirty="0" smtClean="0"/>
              <a:t>არასრულწლოვნის ძალადობრივი გარემოდან  განცალკევებისთვის - </a:t>
            </a:r>
            <a:r>
              <a:rPr lang="ka-GE" dirty="0" smtClean="0"/>
              <a:t>მოძალადედ მიიჩნევა აგრეთვე </a:t>
            </a:r>
            <a:r>
              <a:rPr lang="ka-GE" u="sng" dirty="0" smtClean="0"/>
              <a:t>სხვა პასუხისმგებელი პირი ან ნებისმიერი სხვა პირი</a:t>
            </a:r>
            <a:r>
              <a:rPr lang="ka-GE" dirty="0" smtClean="0"/>
              <a:t>, რომელიც არღვევს სამართლებრივი აქტის ან სამოქალაქოსამართლებრივი გარიგების საფუძველზე ან მათ გარეშე მასთან ფაქტობრივად მყოფი/მცხოვრები არასრულწლოვნის კონსტიტუციურ უფლებებსა და თავისუფლებებს უგულებელყოფით ან/და ფიზიკური, ფსიქოლოგიური, სექსუალური ან ეკონომიკური ძალადობით ან იძულებით;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50106"/>
          </a:xfrm>
        </p:spPr>
        <p:txBody>
          <a:bodyPr>
            <a:normAutofit/>
          </a:bodyPr>
          <a:lstStyle/>
          <a:p>
            <a:r>
              <a:rPr lang="ka-GE" sz="3200" b="1" dirty="0" smtClean="0"/>
              <a:t>დამცავი და შემაკავებელი ორდერები</a:t>
            </a:r>
            <a:endParaRPr lang="en-US" sz="3200" dirty="0"/>
          </a:p>
        </p:txBody>
      </p:sp>
      <p:sp>
        <p:nvSpPr>
          <p:cNvPr id="3" name="Content Placeholder 2"/>
          <p:cNvSpPr>
            <a:spLocks noGrp="1"/>
          </p:cNvSpPr>
          <p:nvPr>
            <p:ph sz="quarter" idx="1"/>
          </p:nvPr>
        </p:nvSpPr>
        <p:spPr/>
        <p:txBody>
          <a:bodyPr>
            <a:normAutofit fontScale="92500" lnSpcReduction="10000"/>
          </a:bodyPr>
          <a:lstStyle/>
          <a:p>
            <a:r>
              <a:rPr lang="ka-GE" b="1" u="sng" dirty="0" smtClean="0"/>
              <a:t>ქალთა მიმართ ძალადობის ან/და ოჯახში ძალადობის ფაქტზე</a:t>
            </a:r>
            <a:r>
              <a:rPr lang="ka-GE" b="1" dirty="0" smtClean="0"/>
              <a:t> </a:t>
            </a:r>
            <a:r>
              <a:rPr lang="ka-GE" dirty="0" smtClean="0"/>
              <a:t>ოპერატიული რეაგირებისათვის უფლებამოსილი ორგანოს მიერ მსხვერპლის დაცვისა და მოძალადის გარკვეული მოქმედებების შეზღუდვის უზრუნველსაყოფად შესაძლებელია დროებითი ღონისძიების სახით გამოიცეს </a:t>
            </a:r>
            <a:r>
              <a:rPr lang="ka-GE" b="1" dirty="0" smtClean="0"/>
              <a:t>შემაკავებელი ორდერი ან დამცავი ორდერი</a:t>
            </a:r>
          </a:p>
          <a:p>
            <a:r>
              <a:rPr lang="ka-GE" dirty="0" smtClean="0"/>
              <a:t>შემაკავებელი ორდერი არის </a:t>
            </a:r>
            <a:r>
              <a:rPr lang="ka-GE" b="1" u="sng" dirty="0" smtClean="0"/>
              <a:t>პოლიციის უფლებამოსილი თანამშრომლის მიერ გამოცემული </a:t>
            </a:r>
            <a:r>
              <a:rPr lang="ka-GE" dirty="0" smtClean="0"/>
              <a:t>აქტი, რომლითაც განისაზღვრება </a:t>
            </a:r>
            <a:r>
              <a:rPr lang="ka-GE" b="1" u="sng" dirty="0" smtClean="0"/>
              <a:t>ქალთა მიმართ </a:t>
            </a:r>
            <a:r>
              <a:rPr lang="ka-GE" dirty="0" smtClean="0"/>
              <a:t>ძალადობის ან/და ოჯახში ძალადობის შემთხვევაში მსხვერპლის დაცვის დროებითი ღონისძიებები</a:t>
            </a:r>
            <a:endParaRPr lang="en-US"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1052736"/>
            <a:ext cx="7772400" cy="4967064"/>
          </a:xfrm>
        </p:spPr>
        <p:txBody>
          <a:bodyPr>
            <a:normAutofit/>
          </a:bodyPr>
          <a:lstStyle/>
          <a:p>
            <a:pPr algn="ctr"/>
            <a:r>
              <a:rPr lang="ka-GE" sz="4800" dirty="0" smtClean="0"/>
              <a:t>შემთხვევების განხილვა ჯგუფებში</a:t>
            </a:r>
            <a:endParaRPr lang="en-US" sz="4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ka-GE" dirty="0" smtClean="0"/>
              <a:t>მოსალოდნელი ცვლილებები</a:t>
            </a:r>
            <a:endParaRPr lang="en-US" dirty="0"/>
          </a:p>
        </p:txBody>
      </p:sp>
      <p:sp>
        <p:nvSpPr>
          <p:cNvPr id="3" name="Title 2"/>
          <p:cNvSpPr>
            <a:spLocks noGrp="1"/>
          </p:cNvSpPr>
          <p:nvPr>
            <p:ph type="ctrTitle"/>
          </p:nvPr>
        </p:nvSpPr>
        <p:spPr/>
        <p:txBody>
          <a:bodyPr/>
          <a:lstStyle/>
          <a:p>
            <a:r>
              <a:rPr lang="ka-GE" dirty="0" smtClean="0"/>
              <a:t>ჩვენი მომსახურებები</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a:bodyPr>
          <a:lstStyle/>
          <a:p>
            <a:r>
              <a:rPr lang="ka-GE" sz="3200" b="1" dirty="0" smtClean="0"/>
              <a:t>სექსუალური ძალადობა შეიარაღებული კონფლიქტებისა და ომის დროს</a:t>
            </a:r>
            <a:endParaRPr lang="en-US" sz="3200" b="1" dirty="0"/>
          </a:p>
        </p:txBody>
      </p:sp>
      <p:sp>
        <p:nvSpPr>
          <p:cNvPr id="3" name="Content Placeholder 2"/>
          <p:cNvSpPr>
            <a:spLocks noGrp="1"/>
          </p:cNvSpPr>
          <p:nvPr>
            <p:ph sz="quarter" idx="1"/>
          </p:nvPr>
        </p:nvSpPr>
        <p:spPr>
          <a:xfrm>
            <a:off x="457200" y="1628800"/>
            <a:ext cx="8229600" cy="4528160"/>
          </a:xfrm>
        </p:spPr>
        <p:txBody>
          <a:bodyPr>
            <a:normAutofit/>
          </a:bodyPr>
          <a:lstStyle/>
          <a:p>
            <a:r>
              <a:rPr lang="ka-GE" sz="2400" dirty="0" smtClean="0"/>
              <a:t>დასახიჩრება</a:t>
            </a:r>
          </a:p>
          <a:p>
            <a:r>
              <a:rPr lang="ka-GE" sz="2400" dirty="0" smtClean="0"/>
              <a:t>დამცირება</a:t>
            </a:r>
          </a:p>
          <a:p>
            <a:r>
              <a:rPr lang="ka-GE" sz="2400" dirty="0" smtClean="0"/>
              <a:t>იძულებითი პროსტიტუცია</a:t>
            </a:r>
          </a:p>
          <a:p>
            <a:r>
              <a:rPr lang="ka-GE" sz="2400" dirty="0" smtClean="0"/>
              <a:t>იძულებითი ორსულობა</a:t>
            </a:r>
          </a:p>
          <a:p>
            <a:r>
              <a:rPr lang="ka-GE" sz="2400" dirty="0" smtClean="0"/>
              <a:t>მონობა</a:t>
            </a:r>
          </a:p>
          <a:p>
            <a:r>
              <a:rPr lang="ka-GE" sz="2400" dirty="0" smtClean="0"/>
              <a:t>საკუთრბა - მეომრების ჯილდო, დამშვიდების საშუალება </a:t>
            </a:r>
          </a:p>
          <a:p>
            <a:r>
              <a:rPr lang="ka-GE" sz="2400" dirty="0" smtClean="0"/>
              <a:t>დასჯის საშულაება </a:t>
            </a:r>
          </a:p>
          <a:p>
            <a:r>
              <a:rPr lang="ka-GE" sz="2400" dirty="0" smtClean="0"/>
              <a:t>ტერორის საშუალება</a:t>
            </a:r>
          </a:p>
          <a:p>
            <a:r>
              <a:rPr lang="ka-GE" sz="2400" dirty="0" smtClean="0"/>
              <a:t>დაუსჯელობა - ტოკიოს და ნიურნბერგის ტრიბუნალი </a:t>
            </a:r>
          </a:p>
          <a:p>
            <a:pPr>
              <a:buNone/>
            </a:pPr>
            <a:endParaRPr lang="ka-GE"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a:xfrm>
            <a:off x="914400" y="1484784"/>
            <a:ext cx="7772400" cy="4535016"/>
          </a:xfrm>
        </p:spPr>
        <p:txBody>
          <a:bodyPr>
            <a:normAutofit/>
          </a:bodyPr>
          <a:lstStyle/>
          <a:p>
            <a:pPr>
              <a:buNone/>
            </a:pPr>
            <a:r>
              <a:rPr lang="ka-GE" sz="2400" b="1" dirty="0" smtClean="0"/>
              <a:t>ბენეფიციარი:</a:t>
            </a:r>
          </a:p>
          <a:p>
            <a:r>
              <a:rPr lang="ka-GE" sz="2400" dirty="0" smtClean="0"/>
              <a:t>ქალთა მიმართ ძალადობის</a:t>
            </a:r>
          </a:p>
          <a:p>
            <a:r>
              <a:rPr lang="ka-GE" sz="2400" dirty="0" smtClean="0"/>
              <a:t> ან/და ოჯახში ძალადობის, </a:t>
            </a:r>
          </a:p>
          <a:p>
            <a:r>
              <a:rPr lang="ka-GE" sz="2400" dirty="0" smtClean="0"/>
              <a:t>ადამიანით ვაჭრობის (ტრეფიკინგის) </a:t>
            </a:r>
          </a:p>
          <a:p>
            <a:r>
              <a:rPr lang="ka-GE" sz="2400" dirty="0" smtClean="0"/>
              <a:t>და სექსუალური ხასიათის ძალადობის</a:t>
            </a:r>
          </a:p>
          <a:p>
            <a:pPr>
              <a:buFont typeface="Wingdings" pitchFamily="2" charset="2"/>
              <a:buChar char="Ø"/>
            </a:pPr>
            <a:r>
              <a:rPr lang="ka-GE" sz="2400" dirty="0" smtClean="0"/>
              <a:t>მსხვერპლი/დაზარალებული/სავარაუდო მსხვერპლი, </a:t>
            </a:r>
          </a:p>
          <a:p>
            <a:pPr>
              <a:buFont typeface="Courier New" pitchFamily="49" charset="0"/>
              <a:buChar char="o"/>
            </a:pPr>
            <a:r>
              <a:rPr lang="ka-GE" sz="2400" dirty="0" smtClean="0"/>
              <a:t>ასევე, მასზე დამოკიდებული პირი, </a:t>
            </a:r>
            <a:r>
              <a:rPr lang="en-US" sz="2400" dirty="0" err="1" smtClean="0"/>
              <a:t>რომ</a:t>
            </a:r>
            <a:r>
              <a:rPr lang="ka-GE" sz="2400" dirty="0" smtClean="0"/>
              <a:t>ელიც სარგებლობს კრიზისული ცენტრის მომსახურებით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normAutofit/>
          </a:bodyPr>
          <a:lstStyle/>
          <a:p>
            <a:pPr lvl="0">
              <a:buNone/>
            </a:pPr>
            <a:r>
              <a:rPr lang="en-US" sz="2400" b="1" dirty="0" err="1" smtClean="0"/>
              <a:t>ქალთა</a:t>
            </a:r>
            <a:r>
              <a:rPr lang="en-US" sz="2400" b="1" dirty="0" smtClean="0"/>
              <a:t> </a:t>
            </a:r>
            <a:r>
              <a:rPr lang="en-US" sz="2400" b="1" dirty="0" err="1" smtClean="0"/>
              <a:t>მიმართ</a:t>
            </a:r>
            <a:r>
              <a:rPr lang="en-US" sz="2400" b="1" dirty="0" smtClean="0"/>
              <a:t> </a:t>
            </a:r>
            <a:r>
              <a:rPr lang="en-US" sz="2400" b="1" dirty="0" err="1" smtClean="0"/>
              <a:t>ძალადობის</a:t>
            </a:r>
            <a:r>
              <a:rPr lang="ka-GE" sz="2400" b="1" dirty="0" smtClean="0"/>
              <a:t>ა ან/და ოჯახში ძალადობის </a:t>
            </a:r>
            <a:endParaRPr lang="en-US" sz="2400" dirty="0" smtClean="0"/>
          </a:p>
          <a:p>
            <a:pPr>
              <a:buNone/>
            </a:pPr>
            <a:r>
              <a:rPr lang="en-US" sz="2400" b="1" dirty="0" err="1" smtClean="0"/>
              <a:t>მსხ</a:t>
            </a:r>
            <a:r>
              <a:rPr lang="ka-GE" sz="2400" b="1" dirty="0" smtClean="0"/>
              <a:t>ვ</a:t>
            </a:r>
            <a:r>
              <a:rPr lang="en-US" sz="2400" b="1" dirty="0" err="1" smtClean="0"/>
              <a:t>ერპლი</a:t>
            </a:r>
            <a:r>
              <a:rPr lang="ka-GE" sz="2400" b="1" dirty="0" smtClean="0"/>
              <a:t>:</a:t>
            </a:r>
          </a:p>
          <a:p>
            <a:r>
              <a:rPr lang="ka-GE" sz="2400" b="1" i="1" dirty="0" smtClean="0"/>
              <a:t>ქალი</a:t>
            </a:r>
            <a:r>
              <a:rPr lang="ka-GE" sz="2400" dirty="0" smtClean="0"/>
              <a:t>, აგრეთვე ოჯახის ნებისმიერი წევრი, </a:t>
            </a:r>
          </a:p>
          <a:p>
            <a:pPr>
              <a:buNone/>
            </a:pPr>
            <a:r>
              <a:rPr lang="ka-GE" sz="2400" b="1" dirty="0" smtClean="0"/>
              <a:t>რომლებსაც მსხვერპლის სტატუსი განუსაზღვრა: </a:t>
            </a:r>
          </a:p>
          <a:p>
            <a:r>
              <a:rPr lang="ka-GE" sz="2400" dirty="0" smtClean="0"/>
              <a:t>საქართველოს შინაგან საქმეთა სამინისტროს შესაბამისმა სამსახურმა, </a:t>
            </a:r>
          </a:p>
          <a:p>
            <a:r>
              <a:rPr lang="ka-GE" sz="2400" dirty="0" smtClean="0"/>
              <a:t>სასამართლო ორგანომ </a:t>
            </a:r>
          </a:p>
          <a:p>
            <a:r>
              <a:rPr lang="ka-GE" sz="2400" dirty="0" smtClean="0"/>
              <a:t>ან/და ქალთა მიმართ ძალადობის ან/და ოჯახში ძალადობის მსხვერპლის სტატუსის განმსაზღვრელმა ჯგუფმა</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a:xfrm>
            <a:off x="914400" y="1844824"/>
            <a:ext cx="7772400" cy="4174976"/>
          </a:xfrm>
        </p:spPr>
        <p:txBody>
          <a:bodyPr/>
          <a:lstStyle/>
          <a:p>
            <a:pPr lvl="0">
              <a:buNone/>
            </a:pPr>
            <a:r>
              <a:rPr lang="en-US" b="1" dirty="0" err="1" smtClean="0"/>
              <a:t>ქალთა</a:t>
            </a:r>
            <a:r>
              <a:rPr lang="en-US" b="1" dirty="0" smtClean="0"/>
              <a:t> </a:t>
            </a:r>
            <a:r>
              <a:rPr lang="en-US" b="1" dirty="0" err="1" smtClean="0"/>
              <a:t>მიმართ</a:t>
            </a:r>
            <a:r>
              <a:rPr lang="en-US" b="1" dirty="0" smtClean="0"/>
              <a:t> </a:t>
            </a:r>
            <a:r>
              <a:rPr lang="en-US" b="1" dirty="0" err="1" smtClean="0"/>
              <a:t>ძალადობის</a:t>
            </a:r>
            <a:r>
              <a:rPr lang="ka-GE" b="1" dirty="0" smtClean="0"/>
              <a:t>ა ან/და ოჯახში ძალადობის </a:t>
            </a:r>
            <a:endParaRPr lang="en-US" dirty="0" smtClean="0"/>
          </a:p>
          <a:p>
            <a:pPr>
              <a:buNone/>
            </a:pPr>
            <a:r>
              <a:rPr lang="ka-GE" b="1" dirty="0" smtClean="0"/>
              <a:t>დაზარალებული:</a:t>
            </a:r>
          </a:p>
          <a:p>
            <a:r>
              <a:rPr lang="ka-GE" sz="2000" dirty="0" smtClean="0"/>
              <a:t>დაემატება - </a:t>
            </a:r>
            <a:r>
              <a:rPr lang="en-US" sz="2000" dirty="0" err="1" smtClean="0"/>
              <a:t>საქართველოს</a:t>
            </a:r>
            <a:r>
              <a:rPr lang="en-US" sz="2000" dirty="0" smtClean="0"/>
              <a:t> </a:t>
            </a:r>
            <a:r>
              <a:rPr lang="en-US" sz="2000" dirty="0" err="1" smtClean="0"/>
              <a:t>კანონმდებლობით</a:t>
            </a:r>
            <a:r>
              <a:rPr lang="en-US" sz="2000" dirty="0" smtClean="0"/>
              <a:t> </a:t>
            </a:r>
            <a:r>
              <a:rPr lang="en-US" sz="2000" dirty="0" err="1" smtClean="0"/>
              <a:t>დადგენილი</a:t>
            </a:r>
            <a:r>
              <a:rPr lang="en-US" sz="2000" dirty="0" smtClean="0"/>
              <a:t> </a:t>
            </a:r>
            <a:r>
              <a:rPr lang="en-US" sz="2000" dirty="0" err="1" smtClean="0"/>
              <a:t>წესით</a:t>
            </a:r>
            <a:r>
              <a:rPr lang="en-US" sz="2000" dirty="0" smtClean="0"/>
              <a:t>, </a:t>
            </a:r>
            <a:r>
              <a:rPr lang="en-US" sz="2000" dirty="0" err="1" smtClean="0"/>
              <a:t>სისხლისსამართლებრივი</a:t>
            </a:r>
            <a:r>
              <a:rPr lang="en-US" sz="2000" dirty="0" smtClean="0"/>
              <a:t> </a:t>
            </a:r>
            <a:r>
              <a:rPr lang="en-US" sz="2000" dirty="0" err="1" smtClean="0"/>
              <a:t>დევნის</a:t>
            </a:r>
            <a:r>
              <a:rPr lang="en-US" sz="2000" dirty="0" smtClean="0"/>
              <a:t> </a:t>
            </a:r>
            <a:r>
              <a:rPr lang="en-US" sz="2000" dirty="0" err="1" smtClean="0"/>
              <a:t>განმახორციელებელი</a:t>
            </a:r>
            <a:r>
              <a:rPr lang="en-US" sz="2000" dirty="0" smtClean="0"/>
              <a:t> </a:t>
            </a:r>
            <a:r>
              <a:rPr lang="en-US" sz="2000" dirty="0" err="1" smtClean="0"/>
              <a:t>ორგანო</a:t>
            </a:r>
            <a:r>
              <a:rPr lang="ka-GE" sz="2000" dirty="0" smtClean="0"/>
              <a:t>ს მიერ დანაშაულში დაზარალებულად ცნობილი ქალი</a:t>
            </a:r>
            <a:endParaRPr lang="en-US"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a:xfrm>
            <a:off x="914400" y="1556792"/>
            <a:ext cx="7772400" cy="4463008"/>
          </a:xfrm>
        </p:spPr>
        <p:txBody>
          <a:bodyPr>
            <a:normAutofit/>
          </a:bodyPr>
          <a:lstStyle/>
          <a:p>
            <a:pPr lvl="0">
              <a:buNone/>
            </a:pPr>
            <a:r>
              <a:rPr lang="ka-GE" b="1" dirty="0" smtClean="0"/>
              <a:t>ა</a:t>
            </a:r>
            <a:r>
              <a:rPr lang="en-US" b="1" dirty="0" err="1" smtClean="0"/>
              <a:t>დამიანით</a:t>
            </a:r>
            <a:r>
              <a:rPr lang="en-US" b="1" dirty="0" smtClean="0"/>
              <a:t> </a:t>
            </a:r>
            <a:r>
              <a:rPr lang="en-US" b="1" dirty="0" err="1" smtClean="0"/>
              <a:t>ვაჭრობის</a:t>
            </a:r>
            <a:r>
              <a:rPr lang="en-US" b="1" dirty="0" smtClean="0"/>
              <a:t> (</a:t>
            </a:r>
            <a:r>
              <a:rPr lang="en-US" b="1" dirty="0" err="1" smtClean="0"/>
              <a:t>ტრეფიკინგის</a:t>
            </a:r>
            <a:r>
              <a:rPr lang="en-US" b="1" dirty="0" smtClean="0"/>
              <a:t>) </a:t>
            </a:r>
            <a:endParaRPr lang="ka-GE" b="1" dirty="0" smtClean="0"/>
          </a:p>
          <a:p>
            <a:pPr lvl="0">
              <a:buNone/>
            </a:pPr>
            <a:r>
              <a:rPr lang="en-US" b="1" dirty="0" err="1" smtClean="0"/>
              <a:t>მსხვერპლი</a:t>
            </a:r>
            <a:r>
              <a:rPr lang="ka-GE" b="1" dirty="0" smtClean="0"/>
              <a:t>:</a:t>
            </a:r>
          </a:p>
          <a:p>
            <a:r>
              <a:rPr lang="en-US" sz="2000" dirty="0" err="1" smtClean="0"/>
              <a:t>პირი</a:t>
            </a:r>
            <a:r>
              <a:rPr lang="en-US" sz="2000" dirty="0" smtClean="0"/>
              <a:t>, </a:t>
            </a:r>
            <a:r>
              <a:rPr lang="en-US" sz="2000" dirty="0" err="1" smtClean="0"/>
              <a:t>რომელსაც</a:t>
            </a:r>
            <a:r>
              <a:rPr lang="en-US" sz="2000" dirty="0" smtClean="0"/>
              <a:t> </a:t>
            </a:r>
            <a:r>
              <a:rPr lang="en-US" sz="2000" dirty="0" err="1" smtClean="0"/>
              <a:t>ადამიანით</a:t>
            </a:r>
            <a:r>
              <a:rPr lang="en-US" sz="2000" dirty="0" smtClean="0"/>
              <a:t> </a:t>
            </a:r>
            <a:r>
              <a:rPr lang="en-US" sz="2000" dirty="0" err="1" smtClean="0"/>
              <a:t>ვაჭრობის</a:t>
            </a:r>
            <a:r>
              <a:rPr lang="en-US" sz="2000" dirty="0" smtClean="0"/>
              <a:t> (</a:t>
            </a:r>
            <a:r>
              <a:rPr lang="en-US" sz="2000" dirty="0" err="1" smtClean="0"/>
              <a:t>ტრეფიკინგის</a:t>
            </a:r>
            <a:r>
              <a:rPr lang="en-US" sz="2000" dirty="0" smtClean="0"/>
              <a:t>) </a:t>
            </a:r>
            <a:r>
              <a:rPr lang="en-US" sz="2000" dirty="0" err="1" smtClean="0"/>
              <a:t>დანაშაულის</a:t>
            </a:r>
            <a:r>
              <a:rPr lang="en-US" sz="2000" dirty="0" smtClean="0"/>
              <a:t> </a:t>
            </a:r>
            <a:r>
              <a:rPr lang="en-US" sz="2000" dirty="0" err="1" smtClean="0"/>
              <a:t>შედეგად</a:t>
            </a:r>
            <a:r>
              <a:rPr lang="en-US" sz="2000" dirty="0" smtClean="0"/>
              <a:t> </a:t>
            </a:r>
            <a:r>
              <a:rPr lang="en-US" sz="2000" dirty="0" err="1" smtClean="0"/>
              <a:t>მიადგა</a:t>
            </a:r>
            <a:r>
              <a:rPr lang="en-US" sz="2000" dirty="0" smtClean="0"/>
              <a:t> </a:t>
            </a:r>
            <a:r>
              <a:rPr lang="en-US" sz="2000" dirty="0" err="1" smtClean="0"/>
              <a:t>მორალური</a:t>
            </a:r>
            <a:r>
              <a:rPr lang="en-US" sz="2000" dirty="0" smtClean="0"/>
              <a:t>, </a:t>
            </a:r>
            <a:r>
              <a:rPr lang="en-US" sz="2000" dirty="0" err="1" smtClean="0"/>
              <a:t>ფიზიკური</a:t>
            </a:r>
            <a:r>
              <a:rPr lang="en-US" sz="2000" dirty="0" smtClean="0"/>
              <a:t> </a:t>
            </a:r>
            <a:r>
              <a:rPr lang="en-US" sz="2000" dirty="0" err="1" smtClean="0"/>
              <a:t>ან</a:t>
            </a:r>
            <a:r>
              <a:rPr lang="en-US" sz="2000" dirty="0" smtClean="0"/>
              <a:t> </a:t>
            </a:r>
            <a:r>
              <a:rPr lang="en-US" sz="2000" dirty="0" err="1" smtClean="0"/>
              <a:t>ქონებრივი</a:t>
            </a:r>
            <a:r>
              <a:rPr lang="en-US" sz="2000" dirty="0" smtClean="0"/>
              <a:t> </a:t>
            </a:r>
            <a:r>
              <a:rPr lang="en-US" sz="2000" dirty="0" err="1" smtClean="0"/>
              <a:t>ზიანი</a:t>
            </a:r>
            <a:r>
              <a:rPr lang="en-US" sz="2000" dirty="0" smtClean="0"/>
              <a:t> </a:t>
            </a:r>
            <a:r>
              <a:rPr lang="en-US" sz="2000" dirty="0" err="1" smtClean="0"/>
              <a:t>და</a:t>
            </a:r>
            <a:r>
              <a:rPr lang="en-US" sz="2000" dirty="0" smtClean="0"/>
              <a:t> </a:t>
            </a:r>
            <a:r>
              <a:rPr lang="en-US" sz="2000" dirty="0" err="1" smtClean="0"/>
              <a:t>რომელიც</a:t>
            </a:r>
            <a:r>
              <a:rPr lang="en-US" sz="2000" dirty="0" smtClean="0"/>
              <a:t> </a:t>
            </a:r>
            <a:r>
              <a:rPr lang="en-US" sz="2000" dirty="0" err="1" smtClean="0"/>
              <a:t>საქართველოს</a:t>
            </a:r>
            <a:r>
              <a:rPr lang="en-US" sz="2000" dirty="0" smtClean="0"/>
              <a:t> </a:t>
            </a:r>
            <a:r>
              <a:rPr lang="en-US" sz="2000" dirty="0" err="1" smtClean="0"/>
              <a:t>კანონმდებლობით</a:t>
            </a:r>
            <a:r>
              <a:rPr lang="en-US" sz="2000" dirty="0" smtClean="0"/>
              <a:t> </a:t>
            </a:r>
            <a:r>
              <a:rPr lang="en-US" sz="2000" dirty="0" err="1" smtClean="0"/>
              <a:t>დადგენილი</a:t>
            </a:r>
            <a:r>
              <a:rPr lang="en-US" sz="2000" dirty="0" smtClean="0"/>
              <a:t> </a:t>
            </a:r>
            <a:r>
              <a:rPr lang="en-US" sz="2000" dirty="0" err="1" smtClean="0"/>
              <a:t>წესით</a:t>
            </a:r>
            <a:r>
              <a:rPr lang="en-US" sz="2000" dirty="0" smtClean="0"/>
              <a:t> </a:t>
            </a:r>
            <a:r>
              <a:rPr lang="en-US" sz="2000" dirty="0" err="1" smtClean="0"/>
              <a:t>ადამიანით</a:t>
            </a:r>
            <a:r>
              <a:rPr lang="en-US" sz="2000" dirty="0" smtClean="0"/>
              <a:t> </a:t>
            </a:r>
            <a:r>
              <a:rPr lang="en-US" sz="2000" dirty="0" err="1" smtClean="0"/>
              <a:t>ვაჭრობის</a:t>
            </a:r>
            <a:r>
              <a:rPr lang="en-US" sz="2000" dirty="0" smtClean="0"/>
              <a:t> (</a:t>
            </a:r>
            <a:r>
              <a:rPr lang="en-US" sz="2000" dirty="0" err="1" smtClean="0"/>
              <a:t>ტრეფიკინგის</a:t>
            </a:r>
            <a:r>
              <a:rPr lang="en-US" sz="2000" dirty="0" smtClean="0"/>
              <a:t>) </a:t>
            </a:r>
            <a:r>
              <a:rPr lang="en-US" sz="2000" dirty="0" err="1" smtClean="0"/>
              <a:t>წინააღმდეგ</a:t>
            </a:r>
            <a:r>
              <a:rPr lang="en-US" sz="2000" dirty="0" smtClean="0"/>
              <a:t> </a:t>
            </a:r>
            <a:r>
              <a:rPr lang="en-US" sz="2000" dirty="0" err="1" smtClean="0"/>
              <a:t>მიმართული</a:t>
            </a:r>
            <a:r>
              <a:rPr lang="en-US" sz="2000" dirty="0" smtClean="0"/>
              <a:t> </a:t>
            </a:r>
            <a:r>
              <a:rPr lang="en-US" sz="2000" dirty="0" err="1" smtClean="0"/>
              <a:t>ღონისძიებების</a:t>
            </a:r>
            <a:r>
              <a:rPr lang="en-US" sz="2000" dirty="0" smtClean="0"/>
              <a:t> </a:t>
            </a:r>
            <a:r>
              <a:rPr lang="en-US" sz="2000" dirty="0" err="1" smtClean="0"/>
              <a:t>განმახორციელებელ</a:t>
            </a:r>
            <a:r>
              <a:rPr lang="en-US" sz="2000" dirty="0" smtClean="0"/>
              <a:t> </a:t>
            </a:r>
            <a:r>
              <a:rPr lang="en-US" sz="2000" dirty="0" err="1" smtClean="0"/>
              <a:t>საუწყებათაშორისო</a:t>
            </a:r>
            <a:r>
              <a:rPr lang="en-US" sz="2000" dirty="0" smtClean="0"/>
              <a:t> </a:t>
            </a:r>
            <a:r>
              <a:rPr lang="en-US" sz="2000" dirty="0" err="1" smtClean="0"/>
              <a:t>საკოორდინაციო</a:t>
            </a:r>
            <a:r>
              <a:rPr lang="en-US" sz="2000" dirty="0" smtClean="0"/>
              <a:t> </a:t>
            </a:r>
            <a:r>
              <a:rPr lang="en-US" sz="2000" dirty="0" err="1" smtClean="0"/>
              <a:t>საბჭოსთან</a:t>
            </a:r>
            <a:r>
              <a:rPr lang="en-US" sz="2000" dirty="0" smtClean="0"/>
              <a:t> </a:t>
            </a:r>
            <a:r>
              <a:rPr lang="en-US" sz="2000" dirty="0" err="1" smtClean="0"/>
              <a:t>შექმნილი</a:t>
            </a:r>
            <a:r>
              <a:rPr lang="en-US" sz="2000" dirty="0" smtClean="0"/>
              <a:t> </a:t>
            </a:r>
            <a:r>
              <a:rPr lang="en-US" sz="2000" dirty="0" err="1" smtClean="0"/>
              <a:t>მუდმივმოქმედი</a:t>
            </a:r>
            <a:r>
              <a:rPr lang="en-US" sz="2000" dirty="0" smtClean="0"/>
              <a:t> </a:t>
            </a:r>
            <a:r>
              <a:rPr lang="en-US" sz="2000" dirty="0" err="1" smtClean="0"/>
              <a:t>ჯგუფის</a:t>
            </a:r>
            <a:r>
              <a:rPr lang="en-US" sz="2000" dirty="0" smtClean="0"/>
              <a:t> </a:t>
            </a:r>
            <a:r>
              <a:rPr lang="en-US" sz="2000" dirty="0" err="1" smtClean="0"/>
              <a:t>მიერ</a:t>
            </a:r>
            <a:r>
              <a:rPr lang="en-US" sz="2000" dirty="0" smtClean="0"/>
              <a:t> </a:t>
            </a:r>
            <a:r>
              <a:rPr lang="en-US" sz="2000" dirty="0" err="1" smtClean="0"/>
              <a:t>მიჩნეულია</a:t>
            </a:r>
            <a:r>
              <a:rPr lang="en-US" sz="2000" dirty="0" smtClean="0"/>
              <a:t> </a:t>
            </a:r>
            <a:r>
              <a:rPr lang="en-US" sz="2000" dirty="0" err="1" smtClean="0"/>
              <a:t>ადამიანით</a:t>
            </a:r>
            <a:r>
              <a:rPr lang="en-US" sz="2000" dirty="0" smtClean="0"/>
              <a:t> </a:t>
            </a:r>
            <a:r>
              <a:rPr lang="en-US" sz="2000" dirty="0" err="1" smtClean="0"/>
              <a:t>ვაჭრობის</a:t>
            </a:r>
            <a:r>
              <a:rPr lang="en-US" sz="2000" dirty="0" smtClean="0"/>
              <a:t> (</a:t>
            </a:r>
            <a:r>
              <a:rPr lang="en-US" sz="2000" dirty="0" err="1" smtClean="0"/>
              <a:t>ტრეფიკინგის</a:t>
            </a:r>
            <a:r>
              <a:rPr lang="en-US" sz="2000" dirty="0" smtClean="0"/>
              <a:t>) </a:t>
            </a:r>
            <a:r>
              <a:rPr lang="en-US" sz="2000" dirty="0" err="1" smtClean="0"/>
              <a:t>მსხვერპლად</a:t>
            </a:r>
            <a:endParaRPr lang="en-US" sz="2000"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a:xfrm>
            <a:off x="914400" y="1844824"/>
            <a:ext cx="7772400" cy="4174976"/>
          </a:xfrm>
        </p:spPr>
        <p:txBody>
          <a:bodyPr/>
          <a:lstStyle/>
          <a:p>
            <a:pPr lvl="0">
              <a:buNone/>
            </a:pPr>
            <a:r>
              <a:rPr lang="ka-GE" b="1" dirty="0" smtClean="0"/>
              <a:t>ა</a:t>
            </a:r>
            <a:r>
              <a:rPr lang="en-US" b="1" dirty="0" err="1" smtClean="0"/>
              <a:t>დამიანით</a:t>
            </a:r>
            <a:r>
              <a:rPr lang="en-US" b="1" dirty="0" smtClean="0"/>
              <a:t> </a:t>
            </a:r>
            <a:r>
              <a:rPr lang="en-US" b="1" dirty="0" err="1" smtClean="0"/>
              <a:t>ვაჭრობის</a:t>
            </a:r>
            <a:r>
              <a:rPr lang="en-US" b="1" dirty="0" smtClean="0"/>
              <a:t> (</a:t>
            </a:r>
            <a:r>
              <a:rPr lang="en-US" b="1" dirty="0" err="1" smtClean="0"/>
              <a:t>ტრეფიკინგის</a:t>
            </a:r>
            <a:r>
              <a:rPr lang="en-US" b="1" dirty="0" smtClean="0"/>
              <a:t>) </a:t>
            </a:r>
            <a:endParaRPr lang="ka-GE" b="1" dirty="0" smtClean="0"/>
          </a:p>
          <a:p>
            <a:pPr>
              <a:buNone/>
            </a:pPr>
            <a:r>
              <a:rPr lang="en-US" b="1" dirty="0" err="1" smtClean="0"/>
              <a:t>დაზარალებული</a:t>
            </a:r>
            <a:r>
              <a:rPr lang="en-US" dirty="0" smtClean="0"/>
              <a:t> </a:t>
            </a:r>
            <a:r>
              <a:rPr lang="ka-GE" dirty="0" smtClean="0"/>
              <a:t>:</a:t>
            </a:r>
          </a:p>
          <a:p>
            <a:r>
              <a:rPr lang="en-US" sz="2000" dirty="0" err="1" smtClean="0"/>
              <a:t>პირი</a:t>
            </a:r>
            <a:r>
              <a:rPr lang="en-US" sz="2000" dirty="0" smtClean="0"/>
              <a:t>, </a:t>
            </a:r>
            <a:r>
              <a:rPr lang="en-US" sz="2000" dirty="0" err="1" smtClean="0"/>
              <a:t>რომელიც</a:t>
            </a:r>
            <a:r>
              <a:rPr lang="en-US" sz="2000" dirty="0" smtClean="0"/>
              <a:t> </a:t>
            </a:r>
            <a:r>
              <a:rPr lang="en-US" sz="2000" dirty="0" err="1" smtClean="0"/>
              <a:t>საქართველოს</a:t>
            </a:r>
            <a:r>
              <a:rPr lang="en-US" sz="2000" dirty="0" smtClean="0"/>
              <a:t> </a:t>
            </a:r>
            <a:r>
              <a:rPr lang="en-US" sz="2000" dirty="0" err="1" smtClean="0"/>
              <a:t>სისხლის</a:t>
            </a:r>
            <a:r>
              <a:rPr lang="en-US" sz="2000" dirty="0" smtClean="0"/>
              <a:t> </a:t>
            </a:r>
            <a:r>
              <a:rPr lang="en-US" sz="2000" dirty="0" err="1" smtClean="0"/>
              <a:t>სამართლის</a:t>
            </a:r>
            <a:r>
              <a:rPr lang="en-US" sz="2000" dirty="0" smtClean="0"/>
              <a:t> </a:t>
            </a:r>
            <a:r>
              <a:rPr lang="en-US" sz="2000" dirty="0" err="1" smtClean="0"/>
              <a:t>კოდექსის</a:t>
            </a:r>
            <a:r>
              <a:rPr lang="en-US" sz="2000" dirty="0" smtClean="0"/>
              <a:t> 143</a:t>
            </a:r>
            <a:r>
              <a:rPr lang="en-US" sz="2000" baseline="30000" dirty="0" smtClean="0"/>
              <a:t>1</a:t>
            </a:r>
            <a:r>
              <a:rPr lang="en-US" sz="2000" dirty="0" smtClean="0"/>
              <a:t> </a:t>
            </a:r>
            <a:r>
              <a:rPr lang="en-US" sz="2000" dirty="0" err="1" smtClean="0"/>
              <a:t>ან</a:t>
            </a:r>
            <a:r>
              <a:rPr lang="en-US" sz="2000" dirty="0" smtClean="0"/>
              <a:t>/</a:t>
            </a:r>
            <a:r>
              <a:rPr lang="en-US" sz="2000" dirty="0" err="1" smtClean="0"/>
              <a:t>და</a:t>
            </a:r>
            <a:r>
              <a:rPr lang="en-US" sz="2000" dirty="0" smtClean="0"/>
              <a:t> 143</a:t>
            </a:r>
            <a:r>
              <a:rPr lang="en-US" sz="2000" baseline="30000" dirty="0" smtClean="0"/>
              <a:t>2</a:t>
            </a:r>
            <a:r>
              <a:rPr lang="en-US" sz="2000" dirty="0" smtClean="0"/>
              <a:t> </a:t>
            </a:r>
            <a:r>
              <a:rPr lang="en-US" sz="2000" dirty="0" err="1" smtClean="0"/>
              <a:t>მუხლით</a:t>
            </a:r>
            <a:r>
              <a:rPr lang="en-US" sz="2000" dirty="0" smtClean="0"/>
              <a:t> </a:t>
            </a:r>
            <a:r>
              <a:rPr lang="en-US" sz="2000" dirty="0" err="1" smtClean="0"/>
              <a:t>გათვალისწინებულ</a:t>
            </a:r>
            <a:r>
              <a:rPr lang="en-US" sz="2000" dirty="0" smtClean="0"/>
              <a:t> </a:t>
            </a:r>
            <a:r>
              <a:rPr lang="en-US" sz="2000" dirty="0" err="1" smtClean="0"/>
              <a:t>დანაშაულში</a:t>
            </a:r>
            <a:r>
              <a:rPr lang="en-US" sz="2000" dirty="0" smtClean="0"/>
              <a:t> </a:t>
            </a:r>
            <a:r>
              <a:rPr lang="en-US" sz="2000" dirty="0" err="1" smtClean="0"/>
              <a:t>ცნობილია</a:t>
            </a:r>
            <a:r>
              <a:rPr lang="en-US" sz="2000" dirty="0" smtClean="0"/>
              <a:t> </a:t>
            </a:r>
            <a:r>
              <a:rPr lang="en-US" sz="2000" dirty="0" err="1" smtClean="0"/>
              <a:t>დაზარალებულად</a:t>
            </a:r>
            <a:r>
              <a:rPr lang="en-US" sz="2000" dirty="0" smtClean="0"/>
              <a:t> </a:t>
            </a:r>
            <a:r>
              <a:rPr lang="en-US" sz="2000" dirty="0" err="1" smtClean="0"/>
              <a:t>საქართველოს</a:t>
            </a:r>
            <a:r>
              <a:rPr lang="en-US" sz="2000" dirty="0" smtClean="0"/>
              <a:t> </a:t>
            </a:r>
            <a:r>
              <a:rPr lang="en-US" sz="2000" dirty="0" err="1" smtClean="0"/>
              <a:t>სისხლის</a:t>
            </a:r>
            <a:r>
              <a:rPr lang="en-US" sz="2000" dirty="0" smtClean="0"/>
              <a:t> </a:t>
            </a:r>
            <a:r>
              <a:rPr lang="en-US" sz="2000" dirty="0" err="1" smtClean="0"/>
              <a:t>სამართლის</a:t>
            </a:r>
            <a:r>
              <a:rPr lang="en-US" sz="2000" dirty="0" smtClean="0"/>
              <a:t> </a:t>
            </a:r>
            <a:r>
              <a:rPr lang="en-US" sz="2000" dirty="0" err="1" smtClean="0"/>
              <a:t>საპროცესო</a:t>
            </a:r>
            <a:r>
              <a:rPr lang="en-US" sz="2000" dirty="0" smtClean="0"/>
              <a:t> </a:t>
            </a:r>
            <a:r>
              <a:rPr lang="en-US" sz="2000" dirty="0" err="1" smtClean="0"/>
              <a:t>კოდექსით</a:t>
            </a:r>
            <a:r>
              <a:rPr lang="en-US" sz="2000" dirty="0" smtClean="0"/>
              <a:t> </a:t>
            </a:r>
            <a:r>
              <a:rPr lang="en-US" sz="2000" dirty="0" err="1" smtClean="0"/>
              <a:t>დადგენილი</a:t>
            </a:r>
            <a:r>
              <a:rPr lang="en-US" sz="2000" dirty="0" smtClean="0"/>
              <a:t> </a:t>
            </a:r>
            <a:r>
              <a:rPr lang="en-US" sz="2000" dirty="0" err="1" smtClean="0"/>
              <a:t>წესით</a:t>
            </a:r>
            <a:r>
              <a:rPr lang="en-US" sz="2000" dirty="0" smtClean="0"/>
              <a:t>. </a:t>
            </a:r>
            <a:endParaRPr lang="en-US"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normAutofit/>
          </a:bodyPr>
          <a:lstStyle/>
          <a:p>
            <a:pPr>
              <a:buNone/>
            </a:pPr>
            <a:r>
              <a:rPr lang="ka-GE" sz="2400" b="1" dirty="0" smtClean="0"/>
              <a:t>სექსუალური ხასიათის ძალადობის </a:t>
            </a:r>
          </a:p>
          <a:p>
            <a:pPr>
              <a:buNone/>
            </a:pPr>
            <a:r>
              <a:rPr lang="ka-GE" sz="2400" b="1" dirty="0" smtClean="0"/>
              <a:t>მსხვერპლი:</a:t>
            </a:r>
          </a:p>
          <a:p>
            <a:r>
              <a:rPr lang="ka-GE" sz="2200" dirty="0" smtClean="0"/>
              <a:t>არის პირი, რომელსაც </a:t>
            </a:r>
            <a:r>
              <a:rPr lang="ka-GE" sz="2200" u="sng" dirty="0" smtClean="0"/>
              <a:t>მიმართული აქვს </a:t>
            </a:r>
            <a:r>
              <a:rPr lang="ka-GE" sz="2200" dirty="0" smtClean="0"/>
              <a:t>შინაგან საქმეთა ორგანოებისთვის ან პროკურატურისთვის მის მიმართ განხორციელებული სექსუალური ხასიათის ძალმომრეობით ქმედებასთან დაკავშირებით, </a:t>
            </a:r>
          </a:p>
          <a:p>
            <a:r>
              <a:rPr lang="ka-GE" sz="2200" dirty="0" smtClean="0"/>
              <a:t>ან მსხვერპლის სტატუსი დაუდგინდა ქალთა მიმართ ძალადობისა ან/და ოჯახში ძალადობის აღკვეთის ღონისძიებათა განმახორციელებელ საუწყებათაშორისო საბჭოსთან არსებული ქალთა მიმართ ძალადობისა ან/და ოჯახში ძალადობის მსხვერპლის იდენტიფიცირების ჯგუფი მიერ.</a:t>
            </a:r>
            <a:endParaRPr lang="en-US" sz="22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normAutofit/>
          </a:bodyPr>
          <a:lstStyle/>
          <a:p>
            <a:pPr>
              <a:buNone/>
            </a:pPr>
            <a:endParaRPr lang="ka-GE" b="1" dirty="0" smtClean="0"/>
          </a:p>
          <a:p>
            <a:pPr>
              <a:buNone/>
            </a:pPr>
            <a:r>
              <a:rPr lang="ka-GE" sz="2800" b="1" dirty="0" smtClean="0"/>
              <a:t>სექსუალური ხასიათის ძალადობის </a:t>
            </a:r>
            <a:r>
              <a:rPr lang="ka-GE" b="1" dirty="0" smtClean="0"/>
              <a:t>დაზარალებული</a:t>
            </a:r>
            <a:r>
              <a:rPr lang="ka-GE" dirty="0" smtClean="0"/>
              <a:t> :</a:t>
            </a:r>
          </a:p>
          <a:p>
            <a:r>
              <a:rPr lang="ka-GE" dirty="0" smtClean="0"/>
              <a:t>პირი, რომელიც სისხლის სამართლის საპროცესო კანონმდებლობით დადგენილი წესით, „სქესობრივი თავისუფლებისა და ხელშეუხებლობის წინააღმდეგ“ საქართველოს სისხლის სამართლის </a:t>
            </a:r>
            <a:r>
              <a:rPr lang="ka-GE" b="1" i="1" dirty="0" smtClean="0"/>
              <a:t>კოდექსის XXII-ე თავით </a:t>
            </a:r>
            <a:r>
              <a:rPr lang="ka-GE" dirty="0" smtClean="0"/>
              <a:t>გათვალისწინებულ დანაშაულ(ებ)ზე  ცნობილია დაზარალებულად. </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a:xfrm>
            <a:off x="914400" y="1556792"/>
            <a:ext cx="7772400" cy="4463008"/>
          </a:xfrm>
        </p:spPr>
        <p:txBody>
          <a:bodyPr>
            <a:normAutofit/>
          </a:bodyPr>
          <a:lstStyle/>
          <a:p>
            <a:pPr>
              <a:buNone/>
            </a:pPr>
            <a:r>
              <a:rPr lang="ka-GE" sz="2200" b="1" dirty="0" smtClean="0"/>
              <a:t>ქალთა მიმართ ძალადობის ან/და </a:t>
            </a:r>
            <a:r>
              <a:rPr lang="en-US" sz="2200" b="1" dirty="0" err="1" smtClean="0"/>
              <a:t>ოჯახში</a:t>
            </a:r>
            <a:endParaRPr lang="ka-GE" sz="2200" b="1" dirty="0" smtClean="0"/>
          </a:p>
          <a:p>
            <a:pPr>
              <a:buNone/>
            </a:pPr>
            <a:r>
              <a:rPr lang="en-US" sz="2200" b="1" dirty="0" err="1" smtClean="0"/>
              <a:t>ძალადობის</a:t>
            </a:r>
            <a:r>
              <a:rPr lang="en-US" sz="2200" b="1" dirty="0" smtClean="0"/>
              <a:t> </a:t>
            </a:r>
            <a:r>
              <a:rPr lang="ka-GE" sz="2200" b="1" dirty="0" smtClean="0"/>
              <a:t>ან/და ადამიანით ვაჭრობის (ტრეფიკინგის)</a:t>
            </a:r>
          </a:p>
          <a:p>
            <a:pPr>
              <a:buNone/>
            </a:pPr>
            <a:r>
              <a:rPr lang="ka-GE" b="1" dirty="0" smtClean="0"/>
              <a:t> </a:t>
            </a:r>
            <a:r>
              <a:rPr lang="en-US" b="1" i="1" dirty="0" err="1" smtClean="0"/>
              <a:t>სავარაუდო</a:t>
            </a:r>
            <a:r>
              <a:rPr lang="en-US" b="1" i="1" dirty="0" smtClean="0"/>
              <a:t> </a:t>
            </a:r>
            <a:r>
              <a:rPr lang="en-US" b="1" i="1" dirty="0" err="1" smtClean="0"/>
              <a:t>მსხვერპლი</a:t>
            </a:r>
            <a:r>
              <a:rPr lang="en-US" i="1" dirty="0" smtClean="0"/>
              <a:t> </a:t>
            </a:r>
            <a:r>
              <a:rPr lang="ka-GE" i="1" dirty="0" smtClean="0"/>
              <a:t>:</a:t>
            </a:r>
          </a:p>
          <a:p>
            <a:r>
              <a:rPr lang="en-US" sz="2000" dirty="0" err="1" smtClean="0"/>
              <a:t>პირი</a:t>
            </a:r>
            <a:r>
              <a:rPr lang="en-US" sz="2000" dirty="0" smtClean="0"/>
              <a:t>, </a:t>
            </a:r>
            <a:r>
              <a:rPr lang="en-US" sz="2000" dirty="0" err="1" smtClean="0"/>
              <a:t>რომელსაც</a:t>
            </a:r>
            <a:r>
              <a:rPr lang="en-US" sz="2000" dirty="0" smtClean="0"/>
              <a:t> </a:t>
            </a:r>
            <a:r>
              <a:rPr lang="en-US" sz="2000" dirty="0" err="1" smtClean="0"/>
              <a:t>მიაჩნია</a:t>
            </a:r>
            <a:r>
              <a:rPr lang="en-US" sz="2000" dirty="0" smtClean="0"/>
              <a:t>, </a:t>
            </a:r>
            <a:r>
              <a:rPr lang="en-US" sz="2000" dirty="0" err="1" smtClean="0"/>
              <a:t>რომ</a:t>
            </a:r>
            <a:r>
              <a:rPr lang="en-US" sz="2000" dirty="0" smtClean="0"/>
              <a:t> </a:t>
            </a:r>
            <a:r>
              <a:rPr lang="en-US" sz="2000" dirty="0" err="1" smtClean="0"/>
              <a:t>არის</a:t>
            </a:r>
            <a:r>
              <a:rPr lang="en-US" sz="2000" dirty="0" smtClean="0"/>
              <a:t> </a:t>
            </a:r>
            <a:r>
              <a:rPr lang="en-US" sz="2000" dirty="0" err="1" smtClean="0"/>
              <a:t>მსხვერპლი</a:t>
            </a:r>
            <a:r>
              <a:rPr lang="en-US" sz="2000" dirty="0" smtClean="0"/>
              <a:t> </a:t>
            </a:r>
            <a:r>
              <a:rPr lang="en-US" sz="2000" dirty="0" err="1" smtClean="0"/>
              <a:t>და</a:t>
            </a:r>
            <a:r>
              <a:rPr lang="en-US" sz="2000" dirty="0" smtClean="0"/>
              <a:t> </a:t>
            </a:r>
            <a:r>
              <a:rPr lang="ka-GE" sz="2000" dirty="0" smtClean="0"/>
              <a:t>კრიზისული ცენტრის უფლებამოსილი თანამშრომელი სპეციალური კითხვარის საფუძველზე დაადგენს ამ პირის მიმართ ძალადობის (ფსიქოლოგიური, ფიზიკური, ეკონომიკური, სექსუალური ძალადობა, იძულება, უგულებელყოფა, ადამიანით ვაჭრობა (ტრეფიკინგი)) განხორციელების სავარაუდო ფაქტს. </a:t>
            </a:r>
            <a:endParaRPr lang="en-US" sz="20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a:xfrm>
            <a:off x="914400" y="1628800"/>
            <a:ext cx="7772400" cy="4391000"/>
          </a:xfrm>
        </p:spPr>
        <p:txBody>
          <a:bodyPr>
            <a:normAutofit/>
          </a:bodyPr>
          <a:lstStyle/>
          <a:p>
            <a:pPr>
              <a:buNone/>
            </a:pPr>
            <a:r>
              <a:rPr lang="ka-GE" b="1" dirty="0" smtClean="0"/>
              <a:t>სექსუალური ხასიათის ძალადობის </a:t>
            </a:r>
          </a:p>
          <a:p>
            <a:pPr>
              <a:buNone/>
            </a:pPr>
            <a:r>
              <a:rPr lang="ka-GE" b="1" dirty="0" smtClean="0"/>
              <a:t>სავარაუდო მსხვერპლი</a:t>
            </a:r>
            <a:r>
              <a:rPr lang="ka-GE" dirty="0" smtClean="0"/>
              <a:t> :</a:t>
            </a:r>
          </a:p>
          <a:p>
            <a:r>
              <a:rPr lang="ka-GE" sz="2000" dirty="0" smtClean="0"/>
              <a:t>არის პირი, რომელიც აცხადებს,  რომ მის მიმართ განხორციელდა სექსუალური ძალადობა, თუმცა აღნიშნული ფაქტის შესახებ სუბიექტური მიზეზებიდან გამომდინარე არც ერთი შესაბამისი უწყებისთვის შეტყობინება არ სურს ან არ სურდა წარსულში,</a:t>
            </a:r>
          </a:p>
          <a:p>
            <a:r>
              <a:rPr lang="ka-GE" sz="2000" dirty="0" smtClean="0"/>
              <a:t> ამასთანავე, თვლის, რომ აქვს საჭიროება ისარგებლოს </a:t>
            </a:r>
            <a:r>
              <a:rPr lang="ka-GE" sz="2000" b="1" i="1" dirty="0" smtClean="0"/>
              <a:t>ფსიქოლოგიურ-სოციალური </a:t>
            </a:r>
            <a:r>
              <a:rPr lang="ka-GE" sz="2000" dirty="0" smtClean="0"/>
              <a:t>მომსახურებით</a:t>
            </a:r>
            <a:endParaRPr lang="en-US" sz="2000" dirty="0" smtClean="0"/>
          </a:p>
          <a:p>
            <a:pPr>
              <a:buNone/>
            </a:pP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lstStyle/>
          <a:p>
            <a:pPr>
              <a:buNone/>
            </a:pPr>
            <a:r>
              <a:rPr lang="ka-GE" b="1" dirty="0" smtClean="0"/>
              <a:t>დამოკიდებული </a:t>
            </a:r>
            <a:r>
              <a:rPr lang="ka-GE" b="1" dirty="0" smtClean="0"/>
              <a:t>პირი</a:t>
            </a:r>
            <a:r>
              <a:rPr lang="ka-GE" dirty="0" smtClean="0"/>
              <a:t> </a:t>
            </a:r>
            <a:r>
              <a:rPr lang="ka-GE" dirty="0" smtClean="0"/>
              <a:t> არის </a:t>
            </a:r>
            <a:r>
              <a:rPr lang="ka-GE" b="1" dirty="0" smtClean="0"/>
              <a:t>:</a:t>
            </a:r>
            <a:r>
              <a:rPr lang="ka-GE" dirty="0" smtClean="0"/>
              <a:t> </a:t>
            </a:r>
            <a:endParaRPr lang="ka-GE" dirty="0" smtClean="0"/>
          </a:p>
          <a:p>
            <a:r>
              <a:rPr lang="ka-GE" dirty="0" smtClean="0"/>
              <a:t>ძალადობის </a:t>
            </a:r>
            <a:r>
              <a:rPr lang="ka-GE" dirty="0" smtClean="0"/>
              <a:t>მსხვერპლის</a:t>
            </a:r>
          </a:p>
          <a:p>
            <a:r>
              <a:rPr lang="ka-GE" dirty="0" smtClean="0"/>
              <a:t>დაზარალებულის</a:t>
            </a:r>
          </a:p>
          <a:p>
            <a:r>
              <a:rPr lang="ka-GE" dirty="0" smtClean="0"/>
              <a:t>სავარაუდო მსხვერპლის </a:t>
            </a:r>
          </a:p>
          <a:p>
            <a:r>
              <a:rPr lang="ka-GE" dirty="0" smtClean="0"/>
              <a:t>18 წლამდე ასაკის შვილი</a:t>
            </a:r>
          </a:p>
          <a:p>
            <a:r>
              <a:rPr lang="ka-GE" dirty="0" smtClean="0"/>
              <a:t>ასევე პირი, რომლის კანონიერი წარმომადგენელიც არის ძალადობის სავარაუდო მსხვერპლი</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936104"/>
          </a:xfrm>
        </p:spPr>
        <p:txBody>
          <a:bodyPr>
            <a:normAutofit/>
          </a:bodyPr>
          <a:lstStyle/>
          <a:p>
            <a:r>
              <a:rPr lang="en-US" sz="3600" b="1" dirty="0" err="1" smtClean="0"/>
              <a:t>გაეროს</a:t>
            </a:r>
            <a:r>
              <a:rPr lang="en-US" sz="3600" b="1" dirty="0" smtClean="0"/>
              <a:t> </a:t>
            </a:r>
            <a:r>
              <a:rPr lang="en-US" sz="3600" b="1" dirty="0" err="1" smtClean="0"/>
              <a:t>უშიშროების</a:t>
            </a:r>
            <a:r>
              <a:rPr lang="en-US" sz="3600" b="1" dirty="0" smtClean="0"/>
              <a:t> </a:t>
            </a:r>
            <a:r>
              <a:rPr lang="en-US" sz="3600" b="1" dirty="0" err="1" smtClean="0"/>
              <a:t>საბჭოს</a:t>
            </a:r>
            <a:r>
              <a:rPr lang="en-US" sz="3600" b="1" dirty="0" smtClean="0"/>
              <a:t> №1325, </a:t>
            </a:r>
            <a:endParaRPr lang="en-US" dirty="0"/>
          </a:p>
        </p:txBody>
      </p:sp>
      <p:sp>
        <p:nvSpPr>
          <p:cNvPr id="3" name="Content Placeholder 2"/>
          <p:cNvSpPr>
            <a:spLocks noGrp="1"/>
          </p:cNvSpPr>
          <p:nvPr>
            <p:ph sz="quarter" idx="1"/>
          </p:nvPr>
        </p:nvSpPr>
        <p:spPr>
          <a:xfrm>
            <a:off x="457200" y="1412776"/>
            <a:ext cx="8229600" cy="4744184"/>
          </a:xfrm>
        </p:spPr>
        <p:txBody>
          <a:bodyPr>
            <a:normAutofit/>
          </a:bodyPr>
          <a:lstStyle/>
          <a:p>
            <a:pPr>
              <a:buNone/>
            </a:pPr>
            <a:r>
              <a:rPr lang="ka-GE" sz="2400" dirty="0" smtClean="0"/>
              <a:t>ორგანიზაციის წევრ ქვეყნებს ავალდებულებს:</a:t>
            </a:r>
          </a:p>
          <a:p>
            <a:r>
              <a:rPr lang="ka-GE" sz="2400" dirty="0" smtClean="0"/>
              <a:t>მიიღონ ზომები, რომლებიც ადგილობრივ ქალთა და მამაკაცთა თანასწორუფლებიანობას განსაზღვრავს</a:t>
            </a:r>
          </a:p>
          <a:p>
            <a:r>
              <a:rPr lang="ka-GE" sz="2400" dirty="0" smtClean="0"/>
              <a:t>ხაზს უსვამს ქალთა თანასწორი მონაწილეობის უფლებას უსაფრთხოების შენარჩუნებისა და დამკვიდრებისკენ მიმართულ ყოველგვარ ძალისხმევაში</a:t>
            </a:r>
          </a:p>
          <a:p>
            <a:r>
              <a:rPr lang="ka-GE" sz="2400" dirty="0" smtClean="0"/>
              <a:t>ხელმომწერ ქვეყნებს მოუწოდებს, უზრუნველჰყოს ქალთა როლის გაძლიერება კონფლიქტების პრევენციასა და მოწესრიგებასთან დაკავშირებულ გადაწყვეტილებათა მიღების პროცესში </a:t>
            </a:r>
            <a:endParaRPr lang="en-US" sz="2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normAutofit fontScale="70000" lnSpcReduction="20000"/>
          </a:bodyPr>
          <a:lstStyle/>
          <a:p>
            <a:pPr>
              <a:buNone/>
            </a:pPr>
            <a:r>
              <a:rPr lang="ka-GE" b="1" dirty="0" smtClean="0"/>
              <a:t>კრიზისული ცენტრის მულტიდისციპლინური გუნდი</a:t>
            </a:r>
            <a:r>
              <a:rPr lang="ka-GE" dirty="0" smtClean="0"/>
              <a:t>  </a:t>
            </a:r>
          </a:p>
          <a:p>
            <a:r>
              <a:rPr lang="ka-GE" dirty="0" smtClean="0"/>
              <a:t>სოციალური მუშაკი</a:t>
            </a:r>
          </a:p>
          <a:p>
            <a:r>
              <a:rPr lang="ka-GE" dirty="0" smtClean="0"/>
              <a:t> ფსიქოლოგი</a:t>
            </a:r>
          </a:p>
          <a:p>
            <a:r>
              <a:rPr lang="ka-GE" dirty="0" smtClean="0"/>
              <a:t> იურისტი</a:t>
            </a:r>
          </a:p>
          <a:p>
            <a:r>
              <a:rPr lang="ka-GE" dirty="0" smtClean="0"/>
              <a:t>მედდა</a:t>
            </a:r>
          </a:p>
          <a:p>
            <a:r>
              <a:rPr lang="ka-GE" dirty="0" smtClean="0"/>
              <a:t>ძიძა</a:t>
            </a:r>
          </a:p>
          <a:p>
            <a:pPr>
              <a:buNone/>
            </a:pPr>
            <a:r>
              <a:rPr lang="ka-GE" b="1" dirty="0" smtClean="0"/>
              <a:t>რომლებიც ახორციელებენ თავშესაფრის ბენეფიციარის: </a:t>
            </a:r>
          </a:p>
          <a:p>
            <a:r>
              <a:rPr lang="ka-GE" dirty="0" smtClean="0"/>
              <a:t>შემთხვევის მართვას</a:t>
            </a:r>
          </a:p>
          <a:p>
            <a:r>
              <a:rPr lang="ka-GE" dirty="0" smtClean="0"/>
              <a:t> ბენეფიციართან დაკავშირებით გამოვლენილი პრობლემ(ებ)ის იდენტიფიცირებას </a:t>
            </a:r>
          </a:p>
          <a:p>
            <a:r>
              <a:rPr lang="ka-GE" dirty="0" smtClean="0"/>
              <a:t>და მსჯელობენ პრობლემის დაძლევის გზებსა და საშუალებებზე</a:t>
            </a:r>
          </a:p>
          <a:p>
            <a:r>
              <a:rPr lang="ka-GE" dirty="0" smtClean="0"/>
              <a:t> ამასთან, მულტიდისციპლინური გუნდის მუშაობაში მონაწილეობის მიღების მიზნით შესაძლებელია მოწვეულ იქნეს ფონდის ცენტრალური აპარატის/ფონდის სხვა სტრუქტურული ერთეულის სპეციალისტი.</a:t>
            </a:r>
            <a:endParaRPr lang="en-US" dirty="0" smtClean="0"/>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normAutofit fontScale="62500" lnSpcReduction="20000"/>
          </a:bodyPr>
          <a:lstStyle/>
          <a:p>
            <a:pPr>
              <a:buNone/>
            </a:pPr>
            <a:r>
              <a:rPr lang="ka-GE" b="1" dirty="0" smtClean="0"/>
              <a:t>ძალადობის მსხვერპლის/დაზარალებულის მიერ კრიზისული ცენტრის</a:t>
            </a:r>
          </a:p>
          <a:p>
            <a:pPr>
              <a:buNone/>
            </a:pPr>
            <a:r>
              <a:rPr lang="ka-GE" b="1" dirty="0" smtClean="0"/>
              <a:t>მომსახურებით სარგებლობის ვადა</a:t>
            </a:r>
            <a:endParaRPr lang="en-US" dirty="0" smtClean="0"/>
          </a:p>
          <a:p>
            <a:r>
              <a:rPr lang="ka-GE" dirty="0" smtClean="0"/>
              <a:t>კრიზისული ცენტრის მომსახურებით სარგებლობის მიზნით ფონდსა და ძალადობის მსხვერპლს/დაზარალებულს, </a:t>
            </a:r>
            <a:r>
              <a:rPr lang="ka-GE" b="1" i="1" dirty="0" smtClean="0"/>
              <a:t>გარდა 16 წლამდე არასრულწლოვნისა</a:t>
            </a:r>
            <a:r>
              <a:rPr lang="ka-GE" dirty="0" smtClean="0"/>
              <a:t>, შორის ფორმდება კრიზისული ცენტრის მომსახურებით სარგებლობის ხელშეკრულება (შემდგომში – ხელშეკრულება) 3 თვემდე ვადით, მსხვერპლის/დაზარალებულის სტატუსის მოქმედების ვადის გათვალისწინებით</a:t>
            </a:r>
            <a:endParaRPr lang="en-US" dirty="0" smtClean="0"/>
          </a:p>
          <a:p>
            <a:r>
              <a:rPr lang="ka-GE" dirty="0" smtClean="0"/>
              <a:t>ხელშეკრულების მოქმედების ვადის ამოწურვამდე, ერთი კვირით ადრე, კრიზისული ცენტრის მულტიდისციპლინური გუნდის მიერ </a:t>
            </a:r>
            <a:r>
              <a:rPr lang="en-US" dirty="0" err="1" smtClean="0"/>
              <a:t>უნდა</a:t>
            </a:r>
            <a:r>
              <a:rPr lang="en-US" dirty="0" smtClean="0"/>
              <a:t> </a:t>
            </a:r>
            <a:r>
              <a:rPr lang="en-US" dirty="0" err="1" smtClean="0"/>
              <a:t>მოხდეს</a:t>
            </a:r>
            <a:r>
              <a:rPr lang="en-US" dirty="0" smtClean="0"/>
              <a:t> </a:t>
            </a:r>
            <a:r>
              <a:rPr lang="en-US" dirty="0" err="1" smtClean="0"/>
              <a:t>ბენეფიციარის</a:t>
            </a:r>
            <a:r>
              <a:rPr lang="en-US" dirty="0" smtClean="0"/>
              <a:t> </a:t>
            </a:r>
            <a:r>
              <a:rPr lang="en-US" dirty="0" err="1" smtClean="0"/>
              <a:t>მდგომარეობის</a:t>
            </a:r>
            <a:r>
              <a:rPr lang="ka-GE" dirty="0" smtClean="0"/>
              <a:t>, მათ შორის  შემთხვევის მართვის გეგმით გათვალისწინებული ღონისძიებების განხორციელების  </a:t>
            </a:r>
            <a:r>
              <a:rPr lang="en-US" dirty="0" err="1" smtClean="0"/>
              <a:t>შეფასება</a:t>
            </a:r>
            <a:r>
              <a:rPr lang="ka-GE" dirty="0" smtClean="0"/>
              <a:t>, </a:t>
            </a:r>
            <a:r>
              <a:rPr lang="en-US" dirty="0" err="1" smtClean="0"/>
              <a:t>და</a:t>
            </a:r>
            <a:r>
              <a:rPr lang="en-US" dirty="0" smtClean="0"/>
              <a:t>, </a:t>
            </a:r>
            <a:r>
              <a:rPr lang="en-US" dirty="0" err="1" smtClean="0"/>
              <a:t>საჭიროების</a:t>
            </a:r>
            <a:r>
              <a:rPr lang="en-US" dirty="0" smtClean="0"/>
              <a:t> </a:t>
            </a:r>
            <a:r>
              <a:rPr lang="en-US" dirty="0" err="1" smtClean="0"/>
              <a:t>შემთხვევაში</a:t>
            </a:r>
            <a:r>
              <a:rPr lang="en-US" dirty="0" smtClean="0"/>
              <a:t>, </a:t>
            </a:r>
            <a:r>
              <a:rPr lang="ka-GE" dirty="0" smtClean="0"/>
              <a:t>ხელშეკრულების ვადა უნდა გაგრძელდეს არაუმეტეს 3 თვის ვადისა</a:t>
            </a:r>
            <a:r>
              <a:rPr lang="en-US" dirty="0" smtClean="0"/>
              <a:t> (</a:t>
            </a:r>
            <a:r>
              <a:rPr lang="ka-GE" dirty="0" smtClean="0"/>
              <a:t>მსხვერპლის/დაზარალებულის სტატუსის მოქმედების ვადის გათვალისწინებით</a:t>
            </a:r>
            <a:r>
              <a:rPr lang="en-US" dirty="0" smtClean="0"/>
              <a:t>)</a:t>
            </a:r>
            <a:r>
              <a:rPr lang="ka-GE" dirty="0" smtClean="0"/>
              <a:t>, რაც ფორმდება შეთანხმებით.  </a:t>
            </a:r>
          </a:p>
          <a:p>
            <a:r>
              <a:rPr lang="ka-GE" b="1" i="1" dirty="0" smtClean="0"/>
              <a:t>იმ შემთხვევაში, როცა ობიექტური მიზეზების გამო (როგორიცაა: სისხისამართლის საქმის წარმოების პროცედურები, სასამართლო პროცედურები....) ვერ სრულდება გეგმით გათვალისწინებული სამართლებრივი ღონისძიებები, იურისტის მიერ უნდა მოხდეს საქმის დასრულება მიუხედავად ხელშეკრულების/შეთანხმების მოქმედების ვადისა. </a:t>
            </a:r>
            <a:endParaRPr lang="en-US" b="1" i="1"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normAutofit fontScale="92500" lnSpcReduction="10000"/>
          </a:bodyPr>
          <a:lstStyle/>
          <a:p>
            <a:pPr>
              <a:buNone/>
            </a:pPr>
            <a:r>
              <a:rPr lang="ka-GE" b="1" dirty="0" smtClean="0"/>
              <a:t>ძალადობის მსხვერპლის/დაზარალებულის</a:t>
            </a:r>
          </a:p>
          <a:p>
            <a:pPr>
              <a:buNone/>
            </a:pPr>
            <a:r>
              <a:rPr lang="ka-GE" b="1" dirty="0" smtClean="0"/>
              <a:t>კრიზისული ცენტრის მომსახურებიდან</a:t>
            </a:r>
          </a:p>
          <a:p>
            <a:pPr>
              <a:buNone/>
            </a:pPr>
            <a:r>
              <a:rPr lang="ka-GE" b="1" dirty="0" smtClean="0"/>
              <a:t>გასვლა/ამორიცხვა:</a:t>
            </a:r>
          </a:p>
          <a:p>
            <a:r>
              <a:rPr lang="ka-GE" sz="1700" dirty="0" smtClean="0"/>
              <a:t>კრიზისული ცენტრის უფროსი ვალდებულია, </a:t>
            </a:r>
            <a:r>
              <a:rPr lang="ka-GE" sz="1700" dirty="0" smtClean="0"/>
              <a:t>ბენეფიციარის </a:t>
            </a:r>
            <a:r>
              <a:rPr lang="ka-GE" sz="1700" dirty="0" smtClean="0"/>
              <a:t>მიერ კრიზისული ცენტრის მომსახურებიდან გასვლის/ამორიცხვის შემთხვევაში, 24 საათის განმავლობაში, </a:t>
            </a:r>
            <a:endParaRPr lang="ka-GE" sz="1700" dirty="0" smtClean="0"/>
          </a:p>
          <a:p>
            <a:r>
              <a:rPr lang="ka-GE" sz="1700" dirty="0" smtClean="0"/>
              <a:t>ხოლო </a:t>
            </a:r>
            <a:r>
              <a:rPr lang="ka-GE" sz="1700" dirty="0" smtClean="0"/>
              <a:t>არასამუშაო დღეებში, მომდევნო სამუშაო დღეს, </a:t>
            </a:r>
            <a:endParaRPr lang="ka-GE" sz="1700" dirty="0" smtClean="0"/>
          </a:p>
          <a:p>
            <a:r>
              <a:rPr lang="ka-GE" sz="1700" dirty="0" smtClean="0"/>
              <a:t>წერილობით </a:t>
            </a:r>
            <a:r>
              <a:rPr lang="ka-GE" sz="1700" dirty="0" smtClean="0"/>
              <a:t>აცნობოს ფონდის </a:t>
            </a:r>
            <a:r>
              <a:rPr lang="ka-GE" sz="1700" dirty="0" smtClean="0"/>
              <a:t>დირექტორს</a:t>
            </a:r>
          </a:p>
          <a:p>
            <a:pPr>
              <a:buNone/>
            </a:pPr>
            <a:r>
              <a:rPr lang="ka-GE" sz="1700" b="1" dirty="0" smtClean="0"/>
              <a:t>ფონდისთვის </a:t>
            </a:r>
            <a:r>
              <a:rPr lang="ka-GE" sz="1700" b="1" dirty="0" smtClean="0"/>
              <a:t>მოწოდებული ინფორმაცია უნდა შეიცავდეს:</a:t>
            </a:r>
            <a:endParaRPr lang="en-US" sz="1700" b="1" dirty="0" smtClean="0"/>
          </a:p>
          <a:p>
            <a:r>
              <a:rPr lang="ka-GE" sz="1700" dirty="0" smtClean="0"/>
              <a:t>ბენეფიციარის </a:t>
            </a:r>
            <a:r>
              <a:rPr lang="ka-GE" sz="1700" dirty="0" smtClean="0"/>
              <a:t>პირად მონაცემებს;</a:t>
            </a:r>
            <a:endParaRPr lang="en-US" sz="1700" dirty="0" smtClean="0"/>
          </a:p>
          <a:p>
            <a:r>
              <a:rPr lang="ka-GE" sz="1700" dirty="0" smtClean="0"/>
              <a:t>კრიზისული </a:t>
            </a:r>
            <a:r>
              <a:rPr lang="ka-GE" sz="1700" dirty="0" smtClean="0"/>
              <a:t>ცენტრის მომსახურებით სარგებლობის პერიოდს;</a:t>
            </a:r>
            <a:endParaRPr lang="en-US" sz="1700" dirty="0" smtClean="0"/>
          </a:p>
          <a:p>
            <a:r>
              <a:rPr lang="ka-GE" sz="1700" dirty="0" smtClean="0"/>
              <a:t>ბენეფიციარის  </a:t>
            </a:r>
            <a:r>
              <a:rPr lang="ka-GE" sz="1700" dirty="0" smtClean="0"/>
              <a:t>მიმართ კრიზისულ ცენტრში გაწეული მომსახურებების სახეებსა და აღწერას (დეტალური);</a:t>
            </a:r>
            <a:endParaRPr lang="en-US" sz="1700" dirty="0" smtClean="0"/>
          </a:p>
          <a:p>
            <a:r>
              <a:rPr lang="ka-GE" sz="1700" dirty="0" smtClean="0"/>
              <a:t>კრიზისული </a:t>
            </a:r>
            <a:r>
              <a:rPr lang="ka-GE" sz="1700" dirty="0" smtClean="0"/>
              <a:t>ცენტრის დატოვების საფუძველს.</a:t>
            </a:r>
            <a:r>
              <a:rPr lang="ka-GE" sz="1700" b="1" dirty="0" smtClean="0"/>
              <a:t> </a:t>
            </a:r>
            <a:endParaRPr lang="en-US" sz="1700" dirty="0" smtClean="0"/>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normAutofit/>
          </a:bodyPr>
          <a:lstStyle/>
          <a:p>
            <a:pPr>
              <a:buNone/>
            </a:pPr>
            <a:r>
              <a:rPr lang="ka-GE" sz="2000" b="1" dirty="0" smtClean="0"/>
              <a:t>კრიზისული ცენტრი ძალადობის სავარაუდო მსხვერპლს (მასზე დამოკიდებულ პირებთან ერთად) უზრუნველყოფს შემდეგი მომსხურებებით: </a:t>
            </a:r>
          </a:p>
          <a:p>
            <a:r>
              <a:rPr lang="ka-GE" sz="1800" dirty="0" smtClean="0"/>
              <a:t>დროებითი (</a:t>
            </a:r>
            <a:r>
              <a:rPr lang="en-US" sz="1800" dirty="0" err="1" smtClean="0"/>
              <a:t>სადღეღამისო</a:t>
            </a:r>
            <a:r>
              <a:rPr lang="ka-GE" sz="1800" dirty="0" smtClean="0"/>
              <a:t>) საცხოვრისით (</a:t>
            </a:r>
            <a:r>
              <a:rPr lang="ka-GE" sz="1800" b="1" i="1" dirty="0" smtClean="0"/>
              <a:t>გარდა სექსუალური ხასიათის ძალადობის სავარაუდო მსხვერპლისა, როცა ასეთი  ძალადობა არ განხორციელებულა ოჯახში ძალადობის ან/და ადამიანით ვაჭრობის (ტრეფიკიგნის) ნიშნით</a:t>
            </a:r>
            <a:r>
              <a:rPr lang="ka-GE" sz="1800" dirty="0" smtClean="0"/>
              <a:t>); </a:t>
            </a:r>
            <a:endParaRPr lang="en-US" sz="1800" dirty="0" smtClean="0"/>
          </a:p>
          <a:p>
            <a:r>
              <a:rPr lang="ka-GE" sz="1900" dirty="0" smtClean="0"/>
              <a:t>პირველადი და გადაუდებელი </a:t>
            </a:r>
            <a:r>
              <a:rPr lang="en-US" sz="1900" dirty="0" err="1" smtClean="0"/>
              <a:t>სამედიცინო</a:t>
            </a:r>
            <a:r>
              <a:rPr lang="en-US" sz="1900" dirty="0" smtClean="0"/>
              <a:t> </a:t>
            </a:r>
            <a:r>
              <a:rPr lang="en-US" sz="1900" dirty="0" err="1" smtClean="0"/>
              <a:t>მომსახურები</a:t>
            </a:r>
            <a:r>
              <a:rPr lang="ka-GE" sz="1900" dirty="0" smtClean="0"/>
              <a:t>ს ორგანიზებით/მიღებით (</a:t>
            </a:r>
            <a:r>
              <a:rPr lang="ka-GE" sz="1900" b="1" i="1" dirty="0" smtClean="0"/>
              <a:t>გარდა სექსუალური ხასიათის ძალადობის სავარაუდო მსხვერპლისა, როცა ასეთი  ძალადობა არ განხორციელებულა ოჯახში ძალადობის ან/და ადამიანით ვაჭრობის (ტრეფიკიგნის) ნიშნით);</a:t>
            </a:r>
            <a:endParaRPr lang="en-US" sz="1900" b="1" i="1" dirty="0" smtClean="0"/>
          </a:p>
          <a:p>
            <a:r>
              <a:rPr lang="ka-GE" sz="1900" dirty="0" smtClean="0"/>
              <a:t>სამართლებრივი დახმარებით (ძალადობასთან დაკავშირებულ საკითხებზე);</a:t>
            </a:r>
            <a:endParaRPr lang="en-US" sz="1900" dirty="0" smtClean="0"/>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normAutofit fontScale="70000" lnSpcReduction="20000"/>
          </a:bodyPr>
          <a:lstStyle/>
          <a:p>
            <a:pPr>
              <a:buNone/>
            </a:pPr>
            <a:r>
              <a:rPr lang="ka-GE" b="1" dirty="0" smtClean="0"/>
              <a:t>დოკუმენტაციის წარმოება </a:t>
            </a:r>
          </a:p>
          <a:p>
            <a:r>
              <a:rPr lang="ka-GE" dirty="0" smtClean="0"/>
              <a:t>კრიზისული ცენტრის მულტიდისციპლინური გუნდი ვალდებულია სავარაუდო მსხვერპლთან მუშაობის პროცესში გამოარკვიოს ჰყავს თუ არა არასრულწლოვანი შვილები და დაადგინოს, ბავშვები არიან თუ არა პირდაპირი და/ან ირიბი ძალადობის მსხვერპლები. </a:t>
            </a:r>
          </a:p>
          <a:p>
            <a:r>
              <a:rPr lang="ka-GE" dirty="0" smtClean="0"/>
              <a:t>იმ შემთხვევაში, თუ გამოვლინდება სავარაუდო მსხვერპლის არასრულწლოვანი შვილების მიმართ პირდაპირი და/ან ირიბი ძალადობის საფუძვლიანი ეჭვი, კრიზისული ცენტრის უფლებამოსილი პირი ვალდებულია, არასრულწლოვნებზე, როგორც ძალადობის სავარაუდო მსხვერპლებზე, ინფორმაცია მიაწოდოს სსიპ სოციალური მომსახურების სააგენტოს.</a:t>
            </a:r>
          </a:p>
          <a:p>
            <a:r>
              <a:rPr lang="ka-GE" dirty="0" smtClean="0"/>
              <a:t>არასრულწლოვანი პირის მიერ კრიზისული ცენტრის მომსახურების მისაღებად მომართვის შემთხვევაში (რომელიც მიუთითებს მის მიმართ განხორციელებულ ძალადობრივ ქმედებაზე), კრიზისული ცენტრის უფლებამოსილი თანამშრომელი ვალდებულია აღნიშნულის თაობაზე დაუყოვნებლივ აცნობოს სსიპ სოციალური მომსახურების სააგენტოს (ან ინფორმაცია მიაწოდოს ცხელ ხაზს -1505) და გამოიძახოს საპატრულო პოლიცია (112).</a:t>
            </a:r>
            <a:endParaRPr lang="en-US"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22114"/>
          </a:xfrm>
        </p:spPr>
        <p:txBody>
          <a:bodyPr>
            <a:noAutofit/>
          </a:bodyPr>
          <a:lstStyle/>
          <a:p>
            <a:r>
              <a:rPr lang="ka-GE" sz="2800" b="1" dirty="0" smtClean="0"/>
              <a:t>ცვლილებები კრიზისული ცენტრის </a:t>
            </a:r>
            <a:r>
              <a:rPr lang="en-US" sz="2800" b="1" dirty="0" err="1" smtClean="0"/>
              <a:t>შინაგანაწეს</a:t>
            </a:r>
            <a:r>
              <a:rPr lang="ka-GE" sz="2800" b="1" dirty="0" smtClean="0"/>
              <a:t>შ</a:t>
            </a:r>
            <a:r>
              <a:rPr lang="en-US" sz="2800" b="1" dirty="0" smtClean="0"/>
              <a:t>ი</a:t>
            </a:r>
            <a:endParaRPr lang="en-US" sz="2800" dirty="0"/>
          </a:p>
        </p:txBody>
      </p:sp>
      <p:sp>
        <p:nvSpPr>
          <p:cNvPr id="3" name="Content Placeholder 2"/>
          <p:cNvSpPr>
            <a:spLocks noGrp="1"/>
          </p:cNvSpPr>
          <p:nvPr>
            <p:ph sz="quarter" idx="1"/>
          </p:nvPr>
        </p:nvSpPr>
        <p:spPr>
          <a:xfrm>
            <a:off x="914400" y="1340768"/>
            <a:ext cx="7772400" cy="4968552"/>
          </a:xfrm>
        </p:spPr>
        <p:txBody>
          <a:bodyPr>
            <a:normAutofit fontScale="47500" lnSpcReduction="20000"/>
          </a:bodyPr>
          <a:lstStyle/>
          <a:p>
            <a:pPr>
              <a:buNone/>
            </a:pPr>
            <a:r>
              <a:rPr lang="ka-GE" b="1" dirty="0" smtClean="0"/>
              <a:t> ბენეფიციარის ძალადობისაგან, დისკრიმინაციისა</a:t>
            </a:r>
          </a:p>
          <a:p>
            <a:pPr>
              <a:buNone/>
            </a:pPr>
            <a:r>
              <a:rPr lang="ka-GE" b="1" dirty="0" smtClean="0"/>
              <a:t>და უგულებელყოფისგან დაცვა:</a:t>
            </a:r>
          </a:p>
          <a:p>
            <a:r>
              <a:rPr lang="ka-GE" dirty="0" smtClean="0"/>
              <a:t>კრიზისულ ცენტრში ბენეფიციართათვის უნდა შეიქმნას ისეთი გარემო, სადაც იგი დაცული იქნება დისკრიმინაციის, ძალადობისა და უგულებელყოფისაგან. </a:t>
            </a:r>
            <a:endParaRPr lang="en-US" dirty="0" smtClean="0"/>
          </a:p>
          <a:p>
            <a:r>
              <a:rPr lang="ka-GE" dirty="0" smtClean="0"/>
              <a:t>კრიზისულ ცენტრის  ადმინისტრაციის მხრიდან დაუყოვნებლივ რეაგირებას საჭიროებს, თუ გამოვლინდება ძალადობის (ფიზიკური, ფსიქოლოგიური, სექსუალური, ეკონომიკური, იძულება), უგულებელყოფის ან დისკრიმინაციის ფაქტი ბენეფიციარის მიმართ, ან/და ამგვარი შემთხვევის საფრთხე ან/და  საფუძვლიანი ეჭვი ამგვარი შემთხვევის არსებობის შესახებ</a:t>
            </a:r>
            <a:endParaRPr lang="en-US" dirty="0" smtClean="0"/>
          </a:p>
          <a:p>
            <a:r>
              <a:rPr lang="ka-GE" dirty="0" smtClean="0"/>
              <a:t>იმ შემთხვევაში, თუ სავარაუდო მსხვერპლთან მუშაობის პროცესში გამოირკვევა, რომ მას ჰყავს არასრულწლოვანი შვილები, რომელთა მიმართაც ხორციელდება პირდაპირი და/ან ირიბი ძალადობა, კრიზისული ცენტრის უფლებამოსილი პირი ვალდებულია, არასრულწლოვნებზე, როგორც ძალადობის სავარაუდო მსხვერპლებზე, ინფორმაცია მიაწოდოს სსიპ სოციალური მომსახურების სააგენტოს და იმოქმედოს 2016 წლის 12 სექტემბრის #437 დადგენილებით დამტკიცებული “ბავშვთა დაცვის მიმართვიანობის (რეფერირების) პროცედურების”</a:t>
            </a:r>
            <a:r>
              <a:rPr lang="ka-GE" u="sng" dirty="0" smtClean="0"/>
              <a:t>, მათ შორის ჩვენი ინსტრუქციის, </a:t>
            </a:r>
            <a:r>
              <a:rPr lang="ka-GE" dirty="0" smtClean="0"/>
              <a:t> შესაბამისად.</a:t>
            </a:r>
            <a:endParaRPr lang="en-US" dirty="0" smtClean="0"/>
          </a:p>
          <a:p>
            <a:r>
              <a:rPr lang="ka-GE" dirty="0" smtClean="0"/>
              <a:t>იმ შემთხვევაში, თუ დადგინდება კრიზისული ცენტრის ბენეფიციარის მიმართ ძალადობის ფაქტი, რომელსაც ადგილი ჰქონდა კრიზისულ ცენტრში, ბენეფიციარი უზრუნველყოფილი უნდა იქნეს პირველადი ფსიქოლოგიური და სამედიცინო დახმარებით.</a:t>
            </a:r>
            <a:endParaRPr lang="en-US" dirty="0" smtClean="0"/>
          </a:p>
          <a:p>
            <a:r>
              <a:rPr lang="ka-GE" dirty="0" smtClean="0"/>
              <a:t>ამ მუხლის მე–2 პუნქტში მითითებული შემთხვევის გამოვლენისთანავე ან/და საფუძვლიანი ეჭვის არსებობის შემთხვევაში თავშესაფრის ადმინისტრაცია ვალდებულია, დაუყოვნებლივ აცნობოს ფონდის ხელმძღვანელობას, არასრულწლოვნის შემთხვევაში ასევე სსიპ – სოციალური მომსახურების სააგენტოს, კანონმდებლობით გათვალისწინებულ შემთხვევაში – შინაგან საქმეთა სამინისტროს შესაბამის სამსახურს.</a:t>
            </a:r>
            <a:endParaRPr lang="en-US" dirty="0" smtClean="0"/>
          </a:p>
          <a:p>
            <a:r>
              <a:rPr lang="ka-GE" dirty="0" smtClean="0"/>
              <a:t>ამ მუხლის მე–2 პუნქტში მითითებული ძალადობის ყველა ფაქტი, განცხადება/შეტყობინება და გატარებული ღონისძიებები უნდა აღირიცხოს წერილობით –  ძალადობის ფაქტებისა და მის საპასუხოდ გატარებული ღონისძიებების აღრიცხვის სპეციალურ ჟურნალში (შინაგანაწესის დანართი 2).</a:t>
            </a:r>
            <a:endParaRPr lang="en-US" dirty="0" smtClean="0"/>
          </a:p>
          <a:p>
            <a:pPr>
              <a:buNone/>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კრიზისული ცენტრის </a:t>
            </a:r>
            <a:r>
              <a:rPr lang="en-US" b="1" dirty="0" err="1" smtClean="0"/>
              <a:t>შინაგანაწეს</a:t>
            </a:r>
            <a:r>
              <a:rPr lang="ka-GE" b="1" dirty="0" smtClean="0"/>
              <a:t>შ</a:t>
            </a:r>
            <a:r>
              <a:rPr lang="en-US" b="1" dirty="0" smtClean="0"/>
              <a:t>ი</a:t>
            </a:r>
            <a:endParaRPr lang="en-US" dirty="0"/>
          </a:p>
        </p:txBody>
      </p:sp>
      <p:sp>
        <p:nvSpPr>
          <p:cNvPr id="3" name="Content Placeholder 2"/>
          <p:cNvSpPr>
            <a:spLocks noGrp="1"/>
          </p:cNvSpPr>
          <p:nvPr>
            <p:ph sz="quarter" idx="1"/>
          </p:nvPr>
        </p:nvSpPr>
        <p:spPr/>
        <p:txBody>
          <a:bodyPr>
            <a:normAutofit fontScale="85000" lnSpcReduction="20000"/>
          </a:bodyPr>
          <a:lstStyle/>
          <a:p>
            <a:pPr>
              <a:buNone/>
            </a:pPr>
            <a:r>
              <a:rPr lang="ka-GE" b="1" dirty="0" smtClean="0"/>
              <a:t>უსაფრთხოებისა და სანიტარულ–ჰიგიენური</a:t>
            </a:r>
          </a:p>
          <a:p>
            <a:pPr>
              <a:buNone/>
            </a:pPr>
            <a:r>
              <a:rPr lang="ka-GE" b="1" dirty="0" smtClean="0"/>
              <a:t>წესების დაცვა</a:t>
            </a:r>
          </a:p>
          <a:p>
            <a:r>
              <a:rPr lang="en-US" sz="2400" dirty="0" err="1" smtClean="0"/>
              <a:t>თავშესაფარში</a:t>
            </a:r>
            <a:r>
              <a:rPr lang="en-US" sz="2400" dirty="0" smtClean="0"/>
              <a:t> </a:t>
            </a:r>
            <a:r>
              <a:rPr lang="en-US" sz="2400" dirty="0" err="1" smtClean="0"/>
              <a:t>შემოსულთა</a:t>
            </a:r>
            <a:r>
              <a:rPr lang="en-US" sz="2400" dirty="0" smtClean="0"/>
              <a:t> </a:t>
            </a:r>
            <a:r>
              <a:rPr lang="en-US" sz="2400" dirty="0" err="1" smtClean="0"/>
              <a:t>შორის</a:t>
            </a:r>
            <a:r>
              <a:rPr lang="en-US" sz="2400" dirty="0" smtClean="0"/>
              <a:t> </a:t>
            </a:r>
            <a:r>
              <a:rPr lang="en-US" sz="2400" dirty="0" err="1" smtClean="0"/>
              <a:t>ინფექციური</a:t>
            </a:r>
            <a:r>
              <a:rPr lang="en-US" sz="2400" dirty="0" smtClean="0"/>
              <a:t> </a:t>
            </a:r>
            <a:r>
              <a:rPr lang="en-US" sz="2400" dirty="0" err="1" smtClean="0"/>
              <a:t>ან</a:t>
            </a:r>
            <a:r>
              <a:rPr lang="en-US" sz="2400" dirty="0" smtClean="0"/>
              <a:t> </a:t>
            </a:r>
            <a:r>
              <a:rPr lang="en-US" sz="2400" dirty="0" err="1" smtClean="0"/>
              <a:t>პარაზიტული</a:t>
            </a:r>
            <a:r>
              <a:rPr lang="en-US" sz="2400" dirty="0" smtClean="0"/>
              <a:t> </a:t>
            </a:r>
            <a:r>
              <a:rPr lang="en-US" sz="2400" dirty="0" err="1" smtClean="0"/>
              <a:t>დაავადებების</a:t>
            </a:r>
            <a:r>
              <a:rPr lang="en-US" sz="2400" dirty="0" smtClean="0"/>
              <a:t> </a:t>
            </a:r>
            <a:r>
              <a:rPr lang="en-US" sz="2400" dirty="0" err="1" smtClean="0"/>
              <a:t>გამოვლენისას</a:t>
            </a:r>
            <a:r>
              <a:rPr lang="en-US" sz="2400" dirty="0" smtClean="0"/>
              <a:t> </a:t>
            </a:r>
            <a:r>
              <a:rPr lang="en-US" sz="2400" dirty="0" err="1" smtClean="0"/>
              <a:t>პირველი</a:t>
            </a:r>
            <a:r>
              <a:rPr lang="en-US" sz="2400" dirty="0" smtClean="0"/>
              <a:t> </a:t>
            </a:r>
            <a:r>
              <a:rPr lang="en-US" sz="2400" dirty="0" err="1" smtClean="0"/>
              <a:t>ეპიდსაწინააღმდეგო</a:t>
            </a:r>
            <a:r>
              <a:rPr lang="en-US" sz="2400" dirty="0" smtClean="0"/>
              <a:t> </a:t>
            </a:r>
            <a:r>
              <a:rPr lang="en-US" sz="2400" dirty="0" err="1" smtClean="0"/>
              <a:t>ღონისძიების</a:t>
            </a:r>
            <a:r>
              <a:rPr lang="en-US" sz="2400" dirty="0" smtClean="0"/>
              <a:t> </a:t>
            </a:r>
            <a:r>
              <a:rPr lang="en-US" sz="2400" dirty="0" err="1" smtClean="0"/>
              <a:t>სახით</a:t>
            </a:r>
            <a:r>
              <a:rPr lang="en-US" sz="2400" dirty="0" smtClean="0"/>
              <a:t> </a:t>
            </a:r>
            <a:r>
              <a:rPr lang="en-US" sz="2400" dirty="0" err="1" smtClean="0"/>
              <a:t>სავალდებულოა</a:t>
            </a:r>
            <a:r>
              <a:rPr lang="en-US" sz="2400" dirty="0" smtClean="0"/>
              <a:t> </a:t>
            </a:r>
            <a:r>
              <a:rPr lang="en-US" sz="2400" dirty="0" err="1" smtClean="0"/>
              <a:t>დაავადებულთა</a:t>
            </a:r>
            <a:r>
              <a:rPr lang="en-US" sz="2400" dirty="0" smtClean="0"/>
              <a:t> </a:t>
            </a:r>
            <a:r>
              <a:rPr lang="en-US" sz="2400" dirty="0" err="1" smtClean="0"/>
              <a:t>იზოლაცია</a:t>
            </a:r>
            <a:r>
              <a:rPr lang="en-US" sz="2400" dirty="0" smtClean="0"/>
              <a:t>, </a:t>
            </a:r>
            <a:r>
              <a:rPr lang="en-US" sz="2400" dirty="0" err="1" smtClean="0"/>
              <a:t>შემდგომ</a:t>
            </a:r>
            <a:r>
              <a:rPr lang="en-US" sz="2400" dirty="0" smtClean="0"/>
              <a:t> </a:t>
            </a:r>
            <a:r>
              <a:rPr lang="en-US" sz="2400" dirty="0" err="1" smtClean="0"/>
              <a:t>კი</a:t>
            </a:r>
            <a:r>
              <a:rPr lang="en-US" sz="2400" dirty="0" smtClean="0"/>
              <a:t> </a:t>
            </a:r>
            <a:r>
              <a:rPr lang="en-US" sz="2400" dirty="0" err="1" smtClean="0"/>
              <a:t>ჰოსპიტალიზაცია</a:t>
            </a:r>
            <a:r>
              <a:rPr lang="en-US" sz="2400" dirty="0" smtClean="0"/>
              <a:t> </a:t>
            </a:r>
            <a:r>
              <a:rPr lang="en-US" sz="2400" dirty="0" err="1" smtClean="0"/>
              <a:t>სამკურნალო-პროფილაქტიკურ</a:t>
            </a:r>
            <a:r>
              <a:rPr lang="en-US" sz="2400" dirty="0" smtClean="0"/>
              <a:t> </a:t>
            </a:r>
            <a:r>
              <a:rPr lang="en-US" sz="2400" dirty="0" err="1" smtClean="0"/>
              <a:t>დაწესებულებაში</a:t>
            </a:r>
            <a:r>
              <a:rPr lang="en-US" sz="2400" dirty="0" smtClean="0"/>
              <a:t>, </a:t>
            </a:r>
            <a:r>
              <a:rPr lang="en-US" sz="2400" dirty="0" err="1" smtClean="0"/>
              <a:t>სრულ</a:t>
            </a:r>
            <a:r>
              <a:rPr lang="en-US" sz="2400" dirty="0" smtClean="0"/>
              <a:t> </a:t>
            </a:r>
            <a:r>
              <a:rPr lang="en-US" sz="2400" dirty="0" err="1" smtClean="0"/>
              <a:t>გამოჯანმრთელებამდე</a:t>
            </a:r>
            <a:r>
              <a:rPr lang="en-US" sz="2400" dirty="0" smtClean="0"/>
              <a:t>. </a:t>
            </a:r>
            <a:r>
              <a:rPr lang="en-US" sz="2400" dirty="0" err="1" smtClean="0"/>
              <a:t>ამასთან</a:t>
            </a:r>
            <a:r>
              <a:rPr lang="en-US" sz="2400" dirty="0" smtClean="0"/>
              <a:t> </a:t>
            </a:r>
            <a:r>
              <a:rPr lang="en-US" sz="2400" dirty="0" err="1" smtClean="0"/>
              <a:t>ერთად</a:t>
            </a:r>
            <a:r>
              <a:rPr lang="en-US" sz="2400" dirty="0" smtClean="0"/>
              <a:t>, </a:t>
            </a:r>
            <a:r>
              <a:rPr lang="en-US" sz="2400" dirty="0" err="1" smtClean="0"/>
              <a:t>თავშესაფრის</a:t>
            </a:r>
            <a:r>
              <a:rPr lang="en-US" sz="2400" dirty="0" smtClean="0"/>
              <a:t> </a:t>
            </a:r>
            <a:r>
              <a:rPr lang="en-US" sz="2400" dirty="0" err="1" smtClean="0"/>
              <a:t>ტერიტორიაზე</a:t>
            </a:r>
            <a:r>
              <a:rPr lang="en-US" sz="2400" dirty="0" smtClean="0"/>
              <a:t> </a:t>
            </a:r>
            <a:r>
              <a:rPr lang="en-US" sz="2400" dirty="0" err="1" smtClean="0"/>
              <a:t>ტარდება</a:t>
            </a:r>
            <a:r>
              <a:rPr lang="en-US" sz="2400" dirty="0" smtClean="0"/>
              <a:t> </a:t>
            </a:r>
            <a:r>
              <a:rPr lang="en-US" sz="2400" dirty="0" err="1" smtClean="0"/>
              <a:t>დეზინფექცია</a:t>
            </a:r>
            <a:r>
              <a:rPr lang="en-US" sz="2400" dirty="0" smtClean="0"/>
              <a:t> </a:t>
            </a:r>
            <a:r>
              <a:rPr lang="en-US" sz="2400" dirty="0" err="1" smtClean="0"/>
              <a:t>და</a:t>
            </a:r>
            <a:r>
              <a:rPr lang="en-US" sz="2400" dirty="0" smtClean="0"/>
              <a:t> </a:t>
            </a:r>
            <a:r>
              <a:rPr lang="en-US" sz="2400" dirty="0" err="1" smtClean="0"/>
              <a:t>სამედიცინო</a:t>
            </a:r>
            <a:r>
              <a:rPr lang="en-US" sz="2400" dirty="0" smtClean="0"/>
              <a:t> </a:t>
            </a:r>
            <a:r>
              <a:rPr lang="en-US" sz="2400" dirty="0" err="1" smtClean="0"/>
              <a:t>შემოწმება</a:t>
            </a:r>
            <a:r>
              <a:rPr lang="en-US" sz="2400" dirty="0" smtClean="0"/>
              <a:t> </a:t>
            </a:r>
            <a:r>
              <a:rPr lang="en-US" sz="2400" dirty="0" err="1" smtClean="0"/>
              <a:t>დაავადებულთან</a:t>
            </a:r>
            <a:r>
              <a:rPr lang="en-US" sz="2400" dirty="0" smtClean="0"/>
              <a:t> </a:t>
            </a:r>
            <a:r>
              <a:rPr lang="en-US" sz="2400" dirty="0" err="1" smtClean="0"/>
              <a:t>კონტაქტების</a:t>
            </a:r>
            <a:r>
              <a:rPr lang="en-US" sz="2400" dirty="0" smtClean="0"/>
              <a:t> </a:t>
            </a:r>
            <a:r>
              <a:rPr lang="en-US" sz="2400" dirty="0" err="1" smtClean="0"/>
              <a:t>გამოვლენის</a:t>
            </a:r>
            <a:r>
              <a:rPr lang="en-US" sz="2400" dirty="0" smtClean="0"/>
              <a:t> </a:t>
            </a:r>
            <a:r>
              <a:rPr lang="en-US" sz="2400" dirty="0" err="1" smtClean="0"/>
              <a:t>მიზნით</a:t>
            </a:r>
            <a:r>
              <a:rPr lang="en-US" sz="2400" dirty="0" smtClean="0"/>
              <a:t>.</a:t>
            </a:r>
          </a:p>
          <a:p>
            <a:r>
              <a:rPr lang="en-US" sz="2400" dirty="0" err="1" smtClean="0"/>
              <a:t>თავშესაფარში</a:t>
            </a:r>
            <a:r>
              <a:rPr lang="en-US" sz="2400" dirty="0" smtClean="0"/>
              <a:t> </a:t>
            </a:r>
            <a:r>
              <a:rPr lang="en-US" sz="2400" dirty="0" err="1" smtClean="0"/>
              <a:t>ნებისმიერი</a:t>
            </a:r>
            <a:r>
              <a:rPr lang="en-US" sz="2400" dirty="0" smtClean="0"/>
              <a:t> </a:t>
            </a:r>
            <a:r>
              <a:rPr lang="en-US" sz="2400" dirty="0" err="1" smtClean="0"/>
              <a:t>სახის</a:t>
            </a:r>
            <a:r>
              <a:rPr lang="en-US" sz="2400" dirty="0" smtClean="0"/>
              <a:t> </a:t>
            </a:r>
            <a:r>
              <a:rPr lang="en-US" sz="2400" dirty="0" err="1" smtClean="0"/>
              <a:t>ინფექციური</a:t>
            </a:r>
            <a:r>
              <a:rPr lang="en-US" sz="2400" dirty="0" smtClean="0"/>
              <a:t> </a:t>
            </a:r>
            <a:r>
              <a:rPr lang="en-US" sz="2400" dirty="0" err="1" smtClean="0"/>
              <a:t>დაავადების</a:t>
            </a:r>
            <a:r>
              <a:rPr lang="en-US" sz="2400" dirty="0" smtClean="0"/>
              <a:t> </a:t>
            </a:r>
            <a:r>
              <a:rPr lang="en-US" sz="2400" dirty="0" err="1" smtClean="0"/>
              <a:t>ან</a:t>
            </a:r>
            <a:r>
              <a:rPr lang="en-US" sz="2400" dirty="0" smtClean="0"/>
              <a:t> </a:t>
            </a:r>
            <a:r>
              <a:rPr lang="en-US" sz="2400" dirty="0" err="1" smtClean="0"/>
              <a:t>დაავადებაზე</a:t>
            </a:r>
            <a:r>
              <a:rPr lang="en-US" sz="2400" dirty="0" smtClean="0"/>
              <a:t> </a:t>
            </a:r>
            <a:r>
              <a:rPr lang="en-US" sz="2400" dirty="0" err="1" smtClean="0"/>
              <a:t>ეჭვის</a:t>
            </a:r>
            <a:r>
              <a:rPr lang="en-US" sz="2400" dirty="0" smtClean="0"/>
              <a:t> </a:t>
            </a:r>
            <a:r>
              <a:rPr lang="en-US" sz="2400" dirty="0" err="1" smtClean="0"/>
              <a:t>დაფიქსირებისას</a:t>
            </a:r>
            <a:r>
              <a:rPr lang="en-US" sz="2400" dirty="0" smtClean="0"/>
              <a:t> </a:t>
            </a:r>
            <a:r>
              <a:rPr lang="en-US" sz="2400" dirty="0" err="1" smtClean="0"/>
              <a:t>დაუყოვნებლივ</a:t>
            </a:r>
            <a:r>
              <a:rPr lang="en-US" sz="2400" dirty="0" smtClean="0"/>
              <a:t> </a:t>
            </a:r>
            <a:r>
              <a:rPr lang="en-US" sz="2400" dirty="0" err="1" smtClean="0"/>
              <a:t>ეცნობება</a:t>
            </a:r>
            <a:r>
              <a:rPr lang="en-US" sz="2400" dirty="0" smtClean="0"/>
              <a:t> </a:t>
            </a:r>
            <a:r>
              <a:rPr lang="en-US" sz="2400" dirty="0" err="1" smtClean="0"/>
              <a:t>საქართველოს</a:t>
            </a:r>
            <a:r>
              <a:rPr lang="en-US" sz="2400" dirty="0" smtClean="0"/>
              <a:t> </a:t>
            </a:r>
            <a:r>
              <a:rPr lang="en-US" sz="2400" dirty="0" err="1" smtClean="0"/>
              <a:t>შრომის</a:t>
            </a:r>
            <a:r>
              <a:rPr lang="en-US" sz="2400" dirty="0" smtClean="0"/>
              <a:t>, </a:t>
            </a:r>
            <a:r>
              <a:rPr lang="en-US" sz="2400" dirty="0" err="1" smtClean="0"/>
              <a:t>ჯანმრთელობისა</a:t>
            </a:r>
            <a:r>
              <a:rPr lang="en-US" sz="2400" dirty="0" smtClean="0"/>
              <a:t> </a:t>
            </a:r>
            <a:r>
              <a:rPr lang="en-US" sz="2400" dirty="0" err="1" smtClean="0"/>
              <a:t>და</a:t>
            </a:r>
            <a:r>
              <a:rPr lang="en-US" sz="2400" dirty="0" smtClean="0"/>
              <a:t> </a:t>
            </a:r>
            <a:r>
              <a:rPr lang="en-US" sz="2400" dirty="0" err="1" smtClean="0"/>
              <a:t>სოციალური</a:t>
            </a:r>
            <a:r>
              <a:rPr lang="en-US" sz="2400" dirty="0" smtClean="0"/>
              <a:t> </a:t>
            </a:r>
            <a:r>
              <a:rPr lang="en-US" sz="2400" dirty="0" err="1" smtClean="0"/>
              <a:t>დაცვის</a:t>
            </a:r>
            <a:r>
              <a:rPr lang="en-US" sz="2400" dirty="0" smtClean="0"/>
              <a:t> </a:t>
            </a:r>
            <a:r>
              <a:rPr lang="en-US" sz="2400" dirty="0" err="1" smtClean="0"/>
              <a:t>სამინისტროს</a:t>
            </a:r>
            <a:r>
              <a:rPr lang="en-US" sz="2400" dirty="0" smtClean="0"/>
              <a:t> </a:t>
            </a:r>
            <a:r>
              <a:rPr lang="en-US" sz="2400" dirty="0" err="1" smtClean="0"/>
              <a:t>შესაბამის</a:t>
            </a:r>
            <a:r>
              <a:rPr lang="en-US" sz="2400" dirty="0" smtClean="0"/>
              <a:t> </a:t>
            </a:r>
            <a:r>
              <a:rPr lang="en-US" sz="2400" dirty="0" err="1" smtClean="0"/>
              <a:t>სამსახურს</a:t>
            </a:r>
            <a:r>
              <a:rPr lang="en-US" sz="2400" dirty="0" smtClean="0"/>
              <a:t> </a:t>
            </a:r>
            <a:r>
              <a:rPr lang="en-US" sz="2400" dirty="0" err="1" smtClean="0"/>
              <a:t>და</a:t>
            </a:r>
            <a:r>
              <a:rPr lang="en-US" sz="2400" dirty="0" smtClean="0"/>
              <a:t> </a:t>
            </a:r>
            <a:r>
              <a:rPr lang="en-US" sz="2400" dirty="0" err="1" smtClean="0"/>
              <a:t>ნებისმიერი</a:t>
            </a:r>
            <a:r>
              <a:rPr lang="en-US" sz="2400" dirty="0" smtClean="0"/>
              <a:t> </a:t>
            </a:r>
            <a:r>
              <a:rPr lang="en-US" sz="2400" dirty="0" err="1" smtClean="0"/>
              <a:t>ეპიდსაწინააღმდეგო</a:t>
            </a:r>
            <a:r>
              <a:rPr lang="en-US" sz="2400" dirty="0" smtClean="0"/>
              <a:t> </a:t>
            </a:r>
            <a:r>
              <a:rPr lang="en-US" sz="2400" dirty="0" err="1" smtClean="0"/>
              <a:t>ღონისძიება</a:t>
            </a:r>
            <a:r>
              <a:rPr lang="en-US" sz="2400" dirty="0" smtClean="0"/>
              <a:t> </a:t>
            </a:r>
            <a:r>
              <a:rPr lang="en-US" sz="2400" dirty="0" err="1" smtClean="0"/>
              <a:t>ჩატარდეს</a:t>
            </a:r>
            <a:r>
              <a:rPr lang="en-US" sz="2400" dirty="0" smtClean="0"/>
              <a:t> </a:t>
            </a:r>
            <a:r>
              <a:rPr lang="en-US" sz="2400" dirty="0" err="1" smtClean="0"/>
              <a:t>მისი</a:t>
            </a:r>
            <a:r>
              <a:rPr lang="en-US" sz="2400" dirty="0" smtClean="0"/>
              <a:t> </a:t>
            </a:r>
            <a:r>
              <a:rPr lang="en-US" sz="2400" dirty="0" err="1" smtClean="0"/>
              <a:t>რეკომენდაციებით</a:t>
            </a:r>
            <a:r>
              <a:rPr lang="en-US" sz="2400" dirty="0" smtClean="0"/>
              <a:t>.</a:t>
            </a:r>
          </a:p>
          <a:p>
            <a:pPr>
              <a:buNone/>
            </a:pP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smtClean="0"/>
              <a:t>ცვლილებები თავშესაფრის </a:t>
            </a:r>
            <a:r>
              <a:rPr lang="en-US" b="1" dirty="0" err="1" smtClean="0"/>
              <a:t>შინაგანაწეს</a:t>
            </a:r>
            <a:r>
              <a:rPr lang="ka-GE" b="1" dirty="0" smtClean="0"/>
              <a:t>შ</a:t>
            </a:r>
            <a:r>
              <a:rPr lang="en-US" b="1" dirty="0" smtClean="0"/>
              <a:t>ი</a:t>
            </a:r>
            <a:endParaRPr lang="en-US" dirty="0"/>
          </a:p>
        </p:txBody>
      </p:sp>
      <p:sp>
        <p:nvSpPr>
          <p:cNvPr id="3" name="Text Placeholder 2"/>
          <p:cNvSpPr>
            <a:spLocks noGrp="1"/>
          </p:cNvSpPr>
          <p:nvPr>
            <p:ph type="body" idx="1"/>
          </p:nvPr>
        </p:nvSpPr>
        <p:spPr/>
        <p:txBody>
          <a:bodyPr/>
          <a:lstStyle/>
          <a:p>
            <a:pPr algn="ctr"/>
            <a:r>
              <a:rPr lang="ka-GE" dirty="0" smtClean="0"/>
              <a:t>პროექტი</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თავშესაფრის </a:t>
            </a:r>
            <a:r>
              <a:rPr lang="en-US" b="1" dirty="0" err="1" smtClean="0"/>
              <a:t>შინაგანაწეს</a:t>
            </a:r>
            <a:r>
              <a:rPr lang="ka-GE" b="1" dirty="0" smtClean="0"/>
              <a:t>შ</a:t>
            </a:r>
            <a:r>
              <a:rPr lang="en-US" b="1" dirty="0" smtClean="0"/>
              <a:t>ი</a:t>
            </a:r>
            <a:r>
              <a:rPr lang="ka-GE" b="1" dirty="0" smtClean="0"/>
              <a:t> -</a:t>
            </a:r>
            <a:r>
              <a:rPr lang="ka-GE" dirty="0" smtClean="0"/>
              <a:t> პროექტი </a:t>
            </a:r>
            <a:endParaRPr lang="en-US" dirty="0"/>
          </a:p>
        </p:txBody>
      </p:sp>
      <p:sp>
        <p:nvSpPr>
          <p:cNvPr id="3" name="Content Placeholder 2"/>
          <p:cNvSpPr>
            <a:spLocks noGrp="1"/>
          </p:cNvSpPr>
          <p:nvPr>
            <p:ph sz="quarter" idx="1"/>
          </p:nvPr>
        </p:nvSpPr>
        <p:spPr/>
        <p:txBody>
          <a:bodyPr>
            <a:normAutofit fontScale="92500" lnSpcReduction="10000"/>
          </a:bodyPr>
          <a:lstStyle/>
          <a:p>
            <a:r>
              <a:rPr lang="ka-GE" sz="2100" dirty="0" smtClean="0"/>
              <a:t>თავშესაფარი თავის საქმიანობისას ხელმძღვანელობს:</a:t>
            </a:r>
          </a:p>
          <a:p>
            <a:r>
              <a:rPr lang="ka-GE" sz="2100" dirty="0" smtClean="0"/>
              <a:t> საქართველოს კონსტიტუციით</a:t>
            </a:r>
          </a:p>
          <a:p>
            <a:r>
              <a:rPr lang="ka-GE" sz="2100" dirty="0" smtClean="0"/>
              <a:t>საქართველოს საერთაშორისო ხელშეკრულებებითა და შეთანხმებებით</a:t>
            </a:r>
          </a:p>
          <a:p>
            <a:r>
              <a:rPr lang="ka-GE" sz="2100" dirty="0" smtClean="0"/>
              <a:t> </a:t>
            </a:r>
            <a:r>
              <a:rPr lang="en-US" sz="2100" dirty="0" smtClean="0"/>
              <a:t>„</a:t>
            </a:r>
            <a:r>
              <a:rPr lang="ka-GE" sz="2100" b="1" i="1" dirty="0" smtClean="0"/>
              <a:t>ქალთა მიმართ ძალადობის </a:t>
            </a:r>
            <a:r>
              <a:rPr lang="ka-GE" sz="2100" dirty="0" smtClean="0"/>
              <a:t>ან/და </a:t>
            </a:r>
            <a:r>
              <a:rPr lang="en-US" sz="2100" dirty="0" err="1" smtClean="0"/>
              <a:t>ოჯახში</a:t>
            </a:r>
            <a:r>
              <a:rPr lang="en-US" sz="2100" dirty="0" smtClean="0"/>
              <a:t> </a:t>
            </a:r>
            <a:r>
              <a:rPr lang="en-US" sz="2100" dirty="0" err="1" smtClean="0"/>
              <a:t>ძალადობის</a:t>
            </a:r>
            <a:r>
              <a:rPr lang="en-US" sz="2100" dirty="0" smtClean="0"/>
              <a:t> </a:t>
            </a:r>
            <a:r>
              <a:rPr lang="en-US" sz="2100" dirty="0" err="1" smtClean="0"/>
              <a:t>აღკვეთის</a:t>
            </a:r>
            <a:r>
              <a:rPr lang="en-US" sz="2100" dirty="0" smtClean="0"/>
              <a:t>, </a:t>
            </a:r>
            <a:r>
              <a:rPr lang="en-US" sz="2100" dirty="0" err="1" smtClean="0"/>
              <a:t>ოჯახში</a:t>
            </a:r>
            <a:r>
              <a:rPr lang="en-US" sz="2100" dirty="0" smtClean="0"/>
              <a:t> </a:t>
            </a:r>
            <a:r>
              <a:rPr lang="en-US" sz="2100" dirty="0" err="1" smtClean="0"/>
              <a:t>ძალადობის</a:t>
            </a:r>
            <a:r>
              <a:rPr lang="en-US" sz="2100" dirty="0" smtClean="0"/>
              <a:t> </a:t>
            </a:r>
            <a:r>
              <a:rPr lang="en-US" sz="2100" dirty="0" err="1" smtClean="0"/>
              <a:t>მსხვერპლთა</a:t>
            </a:r>
            <a:r>
              <a:rPr lang="en-US" sz="2100" dirty="0" smtClean="0"/>
              <a:t> </a:t>
            </a:r>
            <a:r>
              <a:rPr lang="en-US" sz="2100" dirty="0" err="1" smtClean="0"/>
              <a:t>დაცვისა</a:t>
            </a:r>
            <a:r>
              <a:rPr lang="en-US" sz="2100" dirty="0" smtClean="0"/>
              <a:t> </a:t>
            </a:r>
            <a:r>
              <a:rPr lang="en-US" sz="2100" dirty="0" err="1" smtClean="0"/>
              <a:t>და</a:t>
            </a:r>
            <a:r>
              <a:rPr lang="en-US" sz="2100" dirty="0" smtClean="0"/>
              <a:t> </a:t>
            </a:r>
            <a:r>
              <a:rPr lang="en-US" sz="2100" dirty="0" err="1" smtClean="0"/>
              <a:t>დახმარების</a:t>
            </a:r>
            <a:r>
              <a:rPr lang="en-US" sz="2100" dirty="0" smtClean="0"/>
              <a:t> </a:t>
            </a:r>
            <a:r>
              <a:rPr lang="en-US" sz="2100" dirty="0" err="1" smtClean="0"/>
              <a:t>შესახებ</a:t>
            </a:r>
            <a:r>
              <a:rPr lang="en-US" sz="2100" dirty="0" smtClean="0"/>
              <a:t>“ </a:t>
            </a:r>
            <a:r>
              <a:rPr lang="ka-GE" sz="2100" dirty="0" smtClean="0"/>
              <a:t>საქართველოს კანონით</a:t>
            </a:r>
          </a:p>
          <a:p>
            <a:r>
              <a:rPr lang="ka-GE" sz="2100" dirty="0" smtClean="0"/>
              <a:t>საქართველოს სისხლის სამართლის კოდექსით</a:t>
            </a:r>
          </a:p>
          <a:p>
            <a:r>
              <a:rPr lang="ka-GE" sz="2100" dirty="0" smtClean="0"/>
              <a:t>„საჯარო სამართლის იურიდიული პირის – ადამიანით ვაჭრობის (ტრეფიკინგის) მსხვერპლთა, დაზარალებულთა დაცვისა და დახმარების სახელმწიფო ფონდის დებულების დამტკიცების შესახებ“ საქართველოს მთავრობის 2014 წლის 13 თებერვლის №146 დადგენილებით</a:t>
            </a:r>
          </a:p>
          <a:p>
            <a:r>
              <a:rPr lang="ka-GE" sz="2100" dirty="0" smtClean="0"/>
              <a:t>შინაგანაწესითა და სხვა სამართლებრივი აქტებით</a:t>
            </a:r>
            <a:endParaRPr lang="en-US" sz="2100" dirty="0" smtClean="0"/>
          </a:p>
          <a:p>
            <a:pPr>
              <a:buNone/>
            </a:pP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თავშესაფრის </a:t>
            </a:r>
            <a:r>
              <a:rPr lang="en-US" b="1" dirty="0" err="1" smtClean="0"/>
              <a:t>შინაგანაწეს</a:t>
            </a:r>
            <a:r>
              <a:rPr lang="ka-GE" b="1" dirty="0" smtClean="0"/>
              <a:t>შ</a:t>
            </a:r>
            <a:r>
              <a:rPr lang="en-US" b="1" dirty="0" smtClean="0"/>
              <a:t>ი</a:t>
            </a:r>
            <a:r>
              <a:rPr lang="ka-GE" b="1" dirty="0" smtClean="0"/>
              <a:t> -</a:t>
            </a:r>
            <a:r>
              <a:rPr lang="ka-GE" dirty="0" smtClean="0"/>
              <a:t> პროექტი </a:t>
            </a:r>
            <a:endParaRPr lang="en-US" dirty="0"/>
          </a:p>
        </p:txBody>
      </p:sp>
      <p:sp>
        <p:nvSpPr>
          <p:cNvPr id="3" name="Content Placeholder 2"/>
          <p:cNvSpPr>
            <a:spLocks noGrp="1"/>
          </p:cNvSpPr>
          <p:nvPr>
            <p:ph sz="quarter" idx="1"/>
          </p:nvPr>
        </p:nvSpPr>
        <p:spPr>
          <a:xfrm>
            <a:off x="914400" y="1628800"/>
            <a:ext cx="7772400" cy="4391000"/>
          </a:xfrm>
        </p:spPr>
        <p:txBody>
          <a:bodyPr/>
          <a:lstStyle/>
          <a:p>
            <a:pPr>
              <a:buNone/>
            </a:pPr>
            <a:r>
              <a:rPr lang="en-US" b="1" dirty="0" err="1" smtClean="0"/>
              <a:t>თავშესაფარში</a:t>
            </a:r>
            <a:r>
              <a:rPr lang="en-US" b="1" dirty="0" smtClean="0"/>
              <a:t> </a:t>
            </a:r>
            <a:r>
              <a:rPr lang="en-US" b="1" dirty="0" err="1" smtClean="0"/>
              <a:t>მიიღებიან</a:t>
            </a:r>
            <a:r>
              <a:rPr lang="ka-GE" b="1" dirty="0" smtClean="0"/>
              <a:t>:</a:t>
            </a:r>
            <a:r>
              <a:rPr lang="en-US" b="1" dirty="0" smtClean="0"/>
              <a:t> </a:t>
            </a:r>
            <a:endParaRPr lang="ka-GE" b="1" dirty="0" smtClean="0"/>
          </a:p>
          <a:p>
            <a:pPr>
              <a:buNone/>
            </a:pPr>
            <a:endParaRPr lang="ka-GE" b="1" dirty="0" smtClean="0"/>
          </a:p>
          <a:p>
            <a:r>
              <a:rPr lang="ka-GE" dirty="0" smtClean="0"/>
              <a:t>ქალთა მიმართ ძალადობის </a:t>
            </a:r>
          </a:p>
          <a:p>
            <a:r>
              <a:rPr lang="ka-GE" dirty="0" smtClean="0"/>
              <a:t>ან/და ოჯახში ძალადობის </a:t>
            </a:r>
          </a:p>
          <a:p>
            <a:r>
              <a:rPr lang="ka-GE" dirty="0" smtClean="0"/>
              <a:t>და სექსუალური ხასიათის ძალადობის</a:t>
            </a:r>
          </a:p>
          <a:p>
            <a:pPr>
              <a:buFont typeface="Wingdings" pitchFamily="2" charset="2"/>
              <a:buChar char="Ø"/>
            </a:pPr>
            <a:r>
              <a:rPr lang="ka-GE" dirty="0" smtClean="0"/>
              <a:t>მსხვერპლები/დაზარალებულები </a:t>
            </a:r>
          </a:p>
          <a:p>
            <a:pPr>
              <a:buFont typeface="Wingdings" pitchFamily="2" charset="2"/>
              <a:buChar char="Ø"/>
            </a:pPr>
            <a:r>
              <a:rPr lang="ka-GE" dirty="0" smtClean="0"/>
              <a:t>მათზე დამოკიდებულ პირებთან ერთად </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936104"/>
          </a:xfrm>
        </p:spPr>
        <p:txBody>
          <a:bodyPr>
            <a:normAutofit fontScale="90000"/>
          </a:bodyPr>
          <a:lstStyle/>
          <a:p>
            <a:r>
              <a:rPr lang="en-US" dirty="0" smtClean="0"/>
              <a:t/>
            </a:r>
            <a:br>
              <a:rPr lang="en-US" dirty="0" smtClean="0"/>
            </a:br>
            <a:r>
              <a:rPr lang="ka-GE" b="1" dirty="0" smtClean="0"/>
              <a:t>რეზოლუცია</a:t>
            </a:r>
            <a:r>
              <a:rPr lang="en-US" b="1" dirty="0" smtClean="0"/>
              <a:t> 1820 (2008)</a:t>
            </a:r>
            <a:r>
              <a:rPr lang="ka-GE" b="1" dirty="0" smtClean="0"/>
              <a:t/>
            </a:r>
            <a:br>
              <a:rPr lang="ka-GE" b="1" dirty="0" smtClean="0"/>
            </a:br>
            <a:endParaRPr lang="en-US" dirty="0"/>
          </a:p>
        </p:txBody>
      </p:sp>
      <p:sp>
        <p:nvSpPr>
          <p:cNvPr id="3" name="Content Placeholder 2"/>
          <p:cNvSpPr>
            <a:spLocks noGrp="1"/>
          </p:cNvSpPr>
          <p:nvPr>
            <p:ph sz="quarter" idx="1"/>
          </p:nvPr>
        </p:nvSpPr>
        <p:spPr>
          <a:xfrm>
            <a:off x="251520" y="1772816"/>
            <a:ext cx="8640960" cy="4752528"/>
          </a:xfrm>
        </p:spPr>
        <p:txBody>
          <a:bodyPr>
            <a:normAutofit fontScale="55000" lnSpcReduction="20000"/>
          </a:bodyPr>
          <a:lstStyle/>
          <a:p>
            <a:pPr>
              <a:buNone/>
            </a:pPr>
            <a:r>
              <a:rPr lang="ka-GE" sz="2400" dirty="0" smtClean="0">
                <a:latin typeface="AcadNusx" pitchFamily="2" charset="0"/>
              </a:rPr>
              <a:t>სექსუალური ძალაოდბის აღმოფხვრისათვის: </a:t>
            </a:r>
          </a:p>
          <a:p>
            <a:r>
              <a:rPr lang="ka-GE" sz="2900" dirty="0" smtClean="0">
                <a:latin typeface="AcadNusx" pitchFamily="2" charset="0"/>
              </a:rPr>
              <a:t>შეიარაღებული კონფლიქტების დროს და მათი დამთავრების შემდეგ დაუსჯელობის დასრულება</a:t>
            </a:r>
          </a:p>
          <a:p>
            <a:r>
              <a:rPr lang="ka-GE" sz="2900" dirty="0" smtClean="0">
                <a:latin typeface="AcadNusx" pitchFamily="2" charset="0"/>
              </a:rPr>
              <a:t>პრევენცია და ქმედითი რეაგირება</a:t>
            </a:r>
          </a:p>
          <a:p>
            <a:r>
              <a:rPr lang="ka-GE" sz="2900" dirty="0" smtClean="0">
                <a:latin typeface="AcadNusx" pitchFamily="2" charset="0"/>
              </a:rPr>
              <a:t>ძალადობის შეწყვეტა</a:t>
            </a:r>
          </a:p>
          <a:p>
            <a:r>
              <a:rPr lang="ka-GE" sz="2900" dirty="0" smtClean="0">
                <a:latin typeface="AcadNusx" pitchFamily="2" charset="0"/>
              </a:rPr>
              <a:t>სამოქალაქო პირების დაცვის ყველა ღონისძიების გატარება</a:t>
            </a:r>
          </a:p>
          <a:p>
            <a:r>
              <a:rPr lang="ka-GE" sz="2900" dirty="0" smtClean="0">
                <a:latin typeface="AcadNusx" pitchFamily="2" charset="0"/>
              </a:rPr>
              <a:t>დანაშაულს არ უნდა შეეხოს კონფლიქტის მოგვარების პროცესისათვის მიღებული ამინისტია</a:t>
            </a:r>
          </a:p>
          <a:p>
            <a:r>
              <a:rPr lang="ka-GE" sz="2900" dirty="0" smtClean="0">
                <a:latin typeface="AcadNusx" pitchFamily="2" charset="0"/>
              </a:rPr>
              <a:t>აუცილებელია ზომების ადეკვატურობა დამნაშავეთა მიმართ</a:t>
            </a:r>
          </a:p>
          <a:p>
            <a:r>
              <a:rPr lang="ka-GE" sz="2900" dirty="0" smtClean="0">
                <a:latin typeface="AcadNusx" pitchFamily="2" charset="0"/>
              </a:rPr>
              <a:t>ტრენინგ-პროგრამები ყველა სამშვიდობო და ჰუმანიტარული პერსონალისთვის მსხვერპლთა ამოცნობისა და დახმარებისთვის</a:t>
            </a:r>
          </a:p>
          <a:p>
            <a:r>
              <a:rPr lang="ka-GE" sz="2900" dirty="0" smtClean="0">
                <a:latin typeface="AcadNusx" pitchFamily="2" charset="0"/>
              </a:rPr>
              <a:t>დანაშაულის მიმართ ნულოვანი ტოლერანტობის პოლიტიკია</a:t>
            </a:r>
          </a:p>
          <a:p>
            <a:r>
              <a:rPr lang="ka-GE" sz="2900" dirty="0" smtClean="0">
                <a:latin typeface="AcadNusx" pitchFamily="2" charset="0"/>
              </a:rPr>
              <a:t>სამშვიდობო და პოლიციურ კონტინგენტში ქალთა წარმომადგენლობის გაზრდა</a:t>
            </a:r>
          </a:p>
          <a:p>
            <a:r>
              <a:rPr lang="ka-GE" sz="2900" dirty="0" smtClean="0">
                <a:latin typeface="AcadNusx" pitchFamily="2" charset="0"/>
              </a:rPr>
              <a:t>სასამართლო და ჯანდაცვის სისტემების და ადგილობრივი სამოქალაქო საზოგადოების ქსელების  კომპეტენციის განვითარება და გაძლიერება, რათა უზრუნველყონ სექსუალური ძალადობის მსხვერპლთა მუდმივი დახმარება შეიარაღებული კონფლიქტისა და კონფლიქტის შემდგომ სიტუაციებში</a:t>
            </a:r>
          </a:p>
          <a:p>
            <a:endParaRPr lang="ka-GE" sz="2900" dirty="0" smtClean="0">
              <a:latin typeface="AcadNusx" pitchFamily="2"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თავშესაფრის </a:t>
            </a:r>
            <a:r>
              <a:rPr lang="en-US" b="1" dirty="0" err="1" smtClean="0"/>
              <a:t>შინაგანაწეს</a:t>
            </a:r>
            <a:r>
              <a:rPr lang="ka-GE" b="1" dirty="0" smtClean="0"/>
              <a:t>შ</a:t>
            </a:r>
            <a:r>
              <a:rPr lang="en-US" b="1" dirty="0" smtClean="0"/>
              <a:t>ი</a:t>
            </a:r>
            <a:r>
              <a:rPr lang="ka-GE" b="1" dirty="0" smtClean="0"/>
              <a:t> -</a:t>
            </a:r>
            <a:r>
              <a:rPr lang="ka-GE" dirty="0" smtClean="0"/>
              <a:t> პროექტი </a:t>
            </a:r>
            <a:endParaRPr lang="en-US" dirty="0"/>
          </a:p>
        </p:txBody>
      </p:sp>
      <p:sp>
        <p:nvSpPr>
          <p:cNvPr id="3" name="Content Placeholder 2"/>
          <p:cNvSpPr>
            <a:spLocks noGrp="1"/>
          </p:cNvSpPr>
          <p:nvPr>
            <p:ph sz="quarter" idx="1"/>
          </p:nvPr>
        </p:nvSpPr>
        <p:spPr>
          <a:xfrm>
            <a:off x="914400" y="1628800"/>
            <a:ext cx="7772400" cy="4391000"/>
          </a:xfrm>
        </p:spPr>
        <p:txBody>
          <a:bodyPr/>
          <a:lstStyle/>
          <a:p>
            <a:pPr>
              <a:buNone/>
            </a:pPr>
            <a:r>
              <a:rPr lang="en-US" b="1" dirty="0" err="1" smtClean="0"/>
              <a:t>თავშესაფარში</a:t>
            </a:r>
            <a:r>
              <a:rPr lang="en-US" b="1" dirty="0" smtClean="0"/>
              <a:t>  </a:t>
            </a:r>
            <a:r>
              <a:rPr lang="en-US" b="1" dirty="0" err="1" smtClean="0"/>
              <a:t>პირი</a:t>
            </a:r>
            <a:r>
              <a:rPr lang="en-US" b="1" dirty="0" smtClean="0"/>
              <a:t> </a:t>
            </a:r>
            <a:r>
              <a:rPr lang="en-US" b="1" dirty="0" err="1" smtClean="0"/>
              <a:t>არ</a:t>
            </a:r>
            <a:r>
              <a:rPr lang="en-US" b="1" dirty="0" smtClean="0"/>
              <a:t> </a:t>
            </a:r>
            <a:r>
              <a:rPr lang="en-US" b="1" dirty="0" err="1" smtClean="0"/>
              <a:t>მიიღება</a:t>
            </a:r>
            <a:r>
              <a:rPr lang="ka-GE" b="1" dirty="0" smtClean="0"/>
              <a:t> </a:t>
            </a:r>
            <a:r>
              <a:rPr lang="ka-GE" dirty="0" smtClean="0"/>
              <a:t>- </a:t>
            </a:r>
            <a:r>
              <a:rPr lang="ka-GE" i="1" dirty="0" smtClean="0"/>
              <a:t>დამატება:</a:t>
            </a:r>
          </a:p>
          <a:p>
            <a:endParaRPr lang="ka-GE" dirty="0" smtClean="0"/>
          </a:p>
          <a:p>
            <a:r>
              <a:rPr lang="ka-GE" dirty="0" smtClean="0"/>
              <a:t>თუ არის სექსუალური ხასიათის ძალადობის მსხვერპლი/დაზარალებული </a:t>
            </a:r>
            <a:r>
              <a:rPr lang="en-US" dirty="0" smtClean="0"/>
              <a:t> </a:t>
            </a:r>
            <a:r>
              <a:rPr lang="ka-GE" b="1" i="1" dirty="0" smtClean="0"/>
              <a:t>და უარს აცხადებს</a:t>
            </a:r>
            <a:r>
              <a:rPr lang="ka-GE" dirty="0" smtClean="0"/>
              <a:t>, ჩაიტაროს სამედიცინო შემოწმება სქესობრივი გზით გადამდებ დაავადებებზე</a:t>
            </a:r>
            <a:endParaRPr lang="en-US" dirty="0" smtClean="0"/>
          </a:p>
          <a:p>
            <a:pPr>
              <a:buNone/>
            </a:pPr>
            <a:endParaRPr lang="ka-GE" dirty="0" smtClean="0"/>
          </a:p>
          <a:p>
            <a:pPr>
              <a:buNone/>
            </a:pPr>
            <a:endParaRPr lang="en-US" dirty="0" smtClean="0"/>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თავშესაფრის </a:t>
            </a:r>
            <a:r>
              <a:rPr lang="en-US" b="1" dirty="0" err="1" smtClean="0"/>
              <a:t>შინაგანაწეს</a:t>
            </a:r>
            <a:r>
              <a:rPr lang="ka-GE" b="1" dirty="0" smtClean="0"/>
              <a:t>შ</a:t>
            </a:r>
            <a:r>
              <a:rPr lang="en-US" b="1" dirty="0" smtClean="0"/>
              <a:t>ი</a:t>
            </a:r>
            <a:r>
              <a:rPr lang="ka-GE" b="1" dirty="0" smtClean="0"/>
              <a:t> -</a:t>
            </a:r>
            <a:r>
              <a:rPr lang="ka-GE" dirty="0" smtClean="0"/>
              <a:t> პროექტი </a:t>
            </a:r>
            <a:endParaRPr lang="en-US" dirty="0"/>
          </a:p>
        </p:txBody>
      </p:sp>
      <p:sp>
        <p:nvSpPr>
          <p:cNvPr id="3" name="Content Placeholder 2"/>
          <p:cNvSpPr>
            <a:spLocks noGrp="1"/>
          </p:cNvSpPr>
          <p:nvPr>
            <p:ph sz="quarter" idx="1"/>
          </p:nvPr>
        </p:nvSpPr>
        <p:spPr/>
        <p:txBody>
          <a:bodyPr>
            <a:normAutofit fontScale="62500" lnSpcReduction="20000"/>
          </a:bodyPr>
          <a:lstStyle/>
          <a:p>
            <a:pPr>
              <a:buNone/>
            </a:pPr>
            <a:r>
              <a:rPr lang="en-US" b="1" dirty="0" err="1" smtClean="0"/>
              <a:t>ქალთა</a:t>
            </a:r>
            <a:r>
              <a:rPr lang="en-US" b="1" dirty="0" smtClean="0"/>
              <a:t> </a:t>
            </a:r>
            <a:r>
              <a:rPr lang="en-US" b="1" dirty="0" err="1" smtClean="0"/>
              <a:t>მიმართ</a:t>
            </a:r>
            <a:r>
              <a:rPr lang="en-US" b="1" dirty="0" smtClean="0"/>
              <a:t> </a:t>
            </a:r>
            <a:r>
              <a:rPr lang="en-US" b="1" dirty="0" err="1" smtClean="0"/>
              <a:t>ძალადობის</a:t>
            </a:r>
            <a:r>
              <a:rPr lang="en-US" b="1" dirty="0" smtClean="0"/>
              <a:t> </a:t>
            </a:r>
            <a:r>
              <a:rPr lang="ka-GE" b="1" dirty="0" smtClean="0"/>
              <a:t>ან/და ოჯახში ძალადობის</a:t>
            </a:r>
          </a:p>
          <a:p>
            <a:pPr>
              <a:buNone/>
            </a:pPr>
            <a:r>
              <a:rPr lang="en-US" b="1" dirty="0" err="1" smtClean="0"/>
              <a:t>მსხ</a:t>
            </a:r>
            <a:r>
              <a:rPr lang="ka-GE" b="1" dirty="0" smtClean="0"/>
              <a:t>ვ</a:t>
            </a:r>
            <a:r>
              <a:rPr lang="en-US" b="1" dirty="0" err="1" smtClean="0"/>
              <a:t>ერპლი</a:t>
            </a:r>
            <a:r>
              <a:rPr lang="ka-GE" b="1" dirty="0" smtClean="0"/>
              <a:t>:</a:t>
            </a:r>
          </a:p>
          <a:p>
            <a:r>
              <a:rPr lang="en-US" dirty="0" smtClean="0"/>
              <a:t>  </a:t>
            </a:r>
            <a:r>
              <a:rPr lang="ka-GE" dirty="0" smtClean="0"/>
              <a:t>არის ქალი</a:t>
            </a:r>
          </a:p>
          <a:p>
            <a:r>
              <a:rPr lang="ka-GE" dirty="0" smtClean="0"/>
              <a:t> აგრეთვე ოჯახის ნებისმიერი წევრი</a:t>
            </a:r>
          </a:p>
          <a:p>
            <a:r>
              <a:rPr lang="ka-GE" dirty="0" smtClean="0"/>
              <a:t>რომლებსაც მსხვერპლის სტატუსი განუსაზღვრა </a:t>
            </a:r>
          </a:p>
          <a:p>
            <a:pPr>
              <a:buFont typeface="Wingdings" pitchFamily="2" charset="2"/>
              <a:buChar char="Ø"/>
            </a:pPr>
            <a:r>
              <a:rPr lang="ka-GE" dirty="0" smtClean="0"/>
              <a:t>საქართველოს შინაგან საქმეთა სამინისტროს შესაბამისმა სამსახურმა,</a:t>
            </a:r>
          </a:p>
          <a:p>
            <a:pPr>
              <a:buFont typeface="Wingdings" pitchFamily="2" charset="2"/>
              <a:buChar char="Ø"/>
            </a:pPr>
            <a:r>
              <a:rPr lang="ka-GE" dirty="0" smtClean="0"/>
              <a:t>სასამართლო ორგანომ</a:t>
            </a:r>
          </a:p>
          <a:p>
            <a:pPr>
              <a:buFont typeface="Wingdings" pitchFamily="2" charset="2"/>
              <a:buChar char="Ø"/>
            </a:pPr>
            <a:r>
              <a:rPr lang="ka-GE" dirty="0" smtClean="0"/>
              <a:t> ან/და ქალთა მიმართ ძალადობის ან/და ოჯახში ძალადობის მსხვერპლის სტატუსის განმსაზღვრელმა ჯგუფმა</a:t>
            </a:r>
            <a:endParaRPr lang="en-US" dirty="0" smtClean="0"/>
          </a:p>
          <a:p>
            <a:pPr>
              <a:buNone/>
            </a:pPr>
            <a:r>
              <a:rPr lang="ka-GE" b="1" dirty="0" smtClean="0"/>
              <a:t>დაზარალებული</a:t>
            </a:r>
            <a:r>
              <a:rPr lang="ka-GE" dirty="0" smtClean="0"/>
              <a:t> :</a:t>
            </a:r>
          </a:p>
          <a:p>
            <a:r>
              <a:rPr lang="en-US" dirty="0" err="1" smtClean="0"/>
              <a:t>ოჯახის</a:t>
            </a:r>
            <a:r>
              <a:rPr lang="en-US" dirty="0" smtClean="0"/>
              <a:t> </a:t>
            </a:r>
            <a:r>
              <a:rPr lang="en-US" dirty="0" err="1" smtClean="0"/>
              <a:t>წევრი</a:t>
            </a:r>
            <a:r>
              <a:rPr lang="en-US" dirty="0" smtClean="0"/>
              <a:t>, </a:t>
            </a:r>
            <a:r>
              <a:rPr lang="en-US" dirty="0" err="1" smtClean="0"/>
              <a:t>რომელსაც</a:t>
            </a:r>
            <a:r>
              <a:rPr lang="en-US" dirty="0" smtClean="0"/>
              <a:t> </a:t>
            </a:r>
            <a:r>
              <a:rPr lang="en-US" dirty="0" err="1" smtClean="0"/>
              <a:t>საქართველოს</a:t>
            </a:r>
            <a:r>
              <a:rPr lang="en-US" dirty="0" smtClean="0"/>
              <a:t> </a:t>
            </a:r>
            <a:r>
              <a:rPr lang="en-US" dirty="0" err="1" smtClean="0"/>
              <a:t>სისხლის</a:t>
            </a:r>
            <a:r>
              <a:rPr lang="en-US" dirty="0" smtClean="0"/>
              <a:t> </a:t>
            </a:r>
            <a:r>
              <a:rPr lang="en-US" dirty="0" err="1" smtClean="0"/>
              <a:t>სამართლის</a:t>
            </a:r>
            <a:r>
              <a:rPr lang="en-US" dirty="0" smtClean="0"/>
              <a:t> </a:t>
            </a:r>
            <a:r>
              <a:rPr lang="en-US" dirty="0" err="1" smtClean="0"/>
              <a:t>კოდექსით</a:t>
            </a:r>
            <a:r>
              <a:rPr lang="en-US" dirty="0" smtClean="0"/>
              <a:t> </a:t>
            </a:r>
            <a:r>
              <a:rPr lang="en-US" dirty="0" err="1" smtClean="0"/>
              <a:t>გათვალისწინებულ</a:t>
            </a:r>
            <a:r>
              <a:rPr lang="en-US" dirty="0" smtClean="0"/>
              <a:t> </a:t>
            </a:r>
            <a:r>
              <a:rPr lang="en-US" dirty="0" err="1" smtClean="0"/>
              <a:t>ოჯახურ</a:t>
            </a:r>
            <a:r>
              <a:rPr lang="en-US" dirty="0" smtClean="0"/>
              <a:t> </a:t>
            </a:r>
            <a:r>
              <a:rPr lang="en-US" dirty="0" err="1" smtClean="0"/>
              <a:t>დანაშაულებსა</a:t>
            </a:r>
            <a:r>
              <a:rPr lang="en-US" dirty="0" smtClean="0"/>
              <a:t> (</a:t>
            </a:r>
            <a:r>
              <a:rPr lang="en-US" dirty="0" err="1" smtClean="0"/>
              <a:t>მუხლი</a:t>
            </a:r>
            <a:r>
              <a:rPr lang="en-US" dirty="0" smtClean="0"/>
              <a:t> 11</a:t>
            </a:r>
            <a:r>
              <a:rPr lang="en-US" baseline="30000" dirty="0" smtClean="0"/>
              <a:t>1</a:t>
            </a:r>
            <a:r>
              <a:rPr lang="en-US" dirty="0" smtClean="0"/>
              <a:t>) </a:t>
            </a:r>
            <a:r>
              <a:rPr lang="en-US" dirty="0" err="1" smtClean="0"/>
              <a:t>და</a:t>
            </a:r>
            <a:r>
              <a:rPr lang="en-US" dirty="0" smtClean="0"/>
              <a:t> </a:t>
            </a:r>
            <a:r>
              <a:rPr lang="en-US" dirty="0" err="1" smtClean="0"/>
              <a:t>ოჯახში</a:t>
            </a:r>
            <a:r>
              <a:rPr lang="en-US" dirty="0" smtClean="0"/>
              <a:t> </a:t>
            </a:r>
            <a:r>
              <a:rPr lang="en-US" dirty="0" err="1" smtClean="0"/>
              <a:t>ძალადობის</a:t>
            </a:r>
            <a:r>
              <a:rPr lang="en-US" dirty="0" smtClean="0"/>
              <a:t> (</a:t>
            </a:r>
            <a:r>
              <a:rPr lang="en-US" dirty="0" err="1" smtClean="0"/>
              <a:t>მუხლი</a:t>
            </a:r>
            <a:r>
              <a:rPr lang="en-US" dirty="0" smtClean="0"/>
              <a:t> 126</a:t>
            </a:r>
            <a:r>
              <a:rPr lang="en-US" baseline="30000" dirty="0" smtClean="0"/>
              <a:t>1</a:t>
            </a:r>
            <a:r>
              <a:rPr lang="en-US" dirty="0" smtClean="0"/>
              <a:t>) </a:t>
            </a:r>
            <a:r>
              <a:rPr lang="en-US" dirty="0" err="1" smtClean="0"/>
              <a:t>დანაშაულზე</a:t>
            </a:r>
            <a:r>
              <a:rPr lang="en-US" dirty="0" smtClean="0"/>
              <a:t>, </a:t>
            </a:r>
            <a:r>
              <a:rPr lang="en-US" dirty="0" err="1" smtClean="0"/>
              <a:t>დაზარალებულად</a:t>
            </a:r>
            <a:r>
              <a:rPr lang="en-US" dirty="0" smtClean="0"/>
              <a:t> </a:t>
            </a:r>
            <a:r>
              <a:rPr lang="ka-GE" dirty="0" smtClean="0"/>
              <a:t>ცნობს  </a:t>
            </a:r>
            <a:r>
              <a:rPr lang="en-US" dirty="0" err="1" smtClean="0"/>
              <a:t>სისხლისსამართლებრივი</a:t>
            </a:r>
            <a:r>
              <a:rPr lang="en-US" dirty="0" smtClean="0"/>
              <a:t> </a:t>
            </a:r>
            <a:r>
              <a:rPr lang="en-US" dirty="0" err="1" smtClean="0"/>
              <a:t>დევნის</a:t>
            </a:r>
            <a:r>
              <a:rPr lang="en-US" dirty="0" smtClean="0"/>
              <a:t> </a:t>
            </a:r>
            <a:r>
              <a:rPr lang="en-US" dirty="0" err="1" smtClean="0"/>
              <a:t>განმახორციელებელი</a:t>
            </a:r>
            <a:r>
              <a:rPr lang="en-US" dirty="0" smtClean="0"/>
              <a:t> </a:t>
            </a:r>
            <a:r>
              <a:rPr lang="en-US" dirty="0" err="1" smtClean="0"/>
              <a:t>ორგანო</a:t>
            </a:r>
            <a:endParaRPr lang="ka-GE" dirty="0" smtClean="0"/>
          </a:p>
          <a:p>
            <a:r>
              <a:rPr lang="en-US" dirty="0" smtClean="0"/>
              <a:t> </a:t>
            </a:r>
            <a:r>
              <a:rPr lang="ka-GE" dirty="0" smtClean="0"/>
              <a:t>აგრეთვე, </a:t>
            </a:r>
            <a:r>
              <a:rPr lang="en-US" dirty="0" err="1" smtClean="0"/>
              <a:t>საქართველოს</a:t>
            </a:r>
            <a:r>
              <a:rPr lang="en-US" dirty="0" smtClean="0"/>
              <a:t> </a:t>
            </a:r>
            <a:r>
              <a:rPr lang="en-US" dirty="0" err="1" smtClean="0"/>
              <a:t>კანონმდებლობით</a:t>
            </a:r>
            <a:r>
              <a:rPr lang="en-US" dirty="0" smtClean="0"/>
              <a:t> </a:t>
            </a:r>
            <a:r>
              <a:rPr lang="en-US" dirty="0" err="1" smtClean="0"/>
              <a:t>დადგენილი</a:t>
            </a:r>
            <a:r>
              <a:rPr lang="en-US" dirty="0" smtClean="0"/>
              <a:t> </a:t>
            </a:r>
            <a:r>
              <a:rPr lang="en-US" dirty="0" err="1" smtClean="0"/>
              <a:t>წესით</a:t>
            </a:r>
            <a:r>
              <a:rPr lang="en-US" dirty="0" smtClean="0"/>
              <a:t>, </a:t>
            </a:r>
            <a:r>
              <a:rPr lang="en-US" dirty="0" err="1" smtClean="0"/>
              <a:t>სისხლისსამართლებრივი</a:t>
            </a:r>
            <a:r>
              <a:rPr lang="en-US" dirty="0" smtClean="0"/>
              <a:t> </a:t>
            </a:r>
            <a:r>
              <a:rPr lang="en-US" dirty="0" err="1" smtClean="0"/>
              <a:t>დევნის</a:t>
            </a:r>
            <a:r>
              <a:rPr lang="en-US" dirty="0" smtClean="0"/>
              <a:t> </a:t>
            </a:r>
            <a:r>
              <a:rPr lang="en-US" dirty="0" err="1" smtClean="0"/>
              <a:t>განმახორციელებელი</a:t>
            </a:r>
            <a:r>
              <a:rPr lang="en-US" dirty="0" smtClean="0"/>
              <a:t> </a:t>
            </a:r>
            <a:r>
              <a:rPr lang="en-US" dirty="0" err="1" smtClean="0"/>
              <a:t>ორგანო</a:t>
            </a:r>
            <a:r>
              <a:rPr lang="ka-GE" dirty="0" smtClean="0"/>
              <a:t>ს მიერ დანაშაულში დაზარალებულად ცნობილი ქალი. </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თავშესაფრის </a:t>
            </a:r>
            <a:r>
              <a:rPr lang="en-US" b="1" dirty="0" err="1" smtClean="0"/>
              <a:t>შინაგანაწეს</a:t>
            </a:r>
            <a:r>
              <a:rPr lang="ka-GE" b="1" dirty="0" smtClean="0"/>
              <a:t>შ</a:t>
            </a:r>
            <a:r>
              <a:rPr lang="en-US" b="1" dirty="0" smtClean="0"/>
              <a:t>ი</a:t>
            </a:r>
            <a:r>
              <a:rPr lang="ka-GE" b="1" dirty="0" smtClean="0"/>
              <a:t> -</a:t>
            </a:r>
            <a:r>
              <a:rPr lang="ka-GE" dirty="0" smtClean="0"/>
              <a:t> პროექტი </a:t>
            </a:r>
            <a:endParaRPr lang="en-US" dirty="0"/>
          </a:p>
        </p:txBody>
      </p:sp>
      <p:sp>
        <p:nvSpPr>
          <p:cNvPr id="3" name="Content Placeholder 2"/>
          <p:cNvSpPr>
            <a:spLocks noGrp="1"/>
          </p:cNvSpPr>
          <p:nvPr>
            <p:ph sz="quarter" idx="1"/>
          </p:nvPr>
        </p:nvSpPr>
        <p:spPr/>
        <p:txBody>
          <a:bodyPr>
            <a:noAutofit/>
          </a:bodyPr>
          <a:lstStyle/>
          <a:p>
            <a:pPr>
              <a:buNone/>
            </a:pPr>
            <a:r>
              <a:rPr lang="ka-GE" sz="1800" b="1" dirty="0" smtClean="0"/>
              <a:t>სექსუალური ხასიათის ძალადობის </a:t>
            </a:r>
            <a:r>
              <a:rPr lang="ka-GE" sz="1800" b="1" dirty="0" smtClean="0"/>
              <a:t>:</a:t>
            </a:r>
          </a:p>
          <a:p>
            <a:pPr>
              <a:buNone/>
            </a:pPr>
            <a:endParaRPr lang="ka-GE" sz="1800" b="1" dirty="0" smtClean="0"/>
          </a:p>
          <a:p>
            <a:pPr>
              <a:buNone/>
            </a:pPr>
            <a:r>
              <a:rPr lang="ka-GE" sz="1800" b="1" dirty="0" smtClean="0"/>
              <a:t>მსხვერპლი</a:t>
            </a:r>
            <a:endParaRPr lang="ka-GE" sz="1800" b="1" dirty="0" smtClean="0"/>
          </a:p>
          <a:p>
            <a:r>
              <a:rPr lang="ka-GE" sz="1800" dirty="0" smtClean="0"/>
              <a:t>პირი, რომლის მიმართაც უკანასკნელი 12 თვის განმავლობაში ჩადენილია სექსუალური ხასიათის ძალადობა, </a:t>
            </a:r>
            <a:r>
              <a:rPr lang="ka-GE" sz="1800" b="1" i="1" dirty="0" smtClean="0"/>
              <a:t>რასთან დაკავშირებითაც მიმართული აქვს შინაგან საქმეთა ორგანოებისთვის ან პროკურატურისთვის</a:t>
            </a:r>
          </a:p>
          <a:p>
            <a:pPr>
              <a:buNone/>
            </a:pPr>
            <a:r>
              <a:rPr lang="ka-GE" sz="1800" b="1" dirty="0" smtClean="0"/>
              <a:t>დაზარალებული</a:t>
            </a:r>
            <a:r>
              <a:rPr lang="ka-GE" sz="1800" dirty="0" smtClean="0"/>
              <a:t>  </a:t>
            </a:r>
          </a:p>
          <a:p>
            <a:r>
              <a:rPr lang="ka-GE" sz="1800" dirty="0" smtClean="0"/>
              <a:t>პირი, რომლის მიმართაც უკანასკნელი 12 თვის განმავლობაში ჩადენილია სექსუალური ხასიათის ძალადობა და რომელიც სისხლის სამართლის საპროცესო კანონმდებლობით დადგენილი წესით, „</a:t>
            </a:r>
            <a:r>
              <a:rPr lang="ka-GE" sz="1800" b="1" i="1" dirty="0" smtClean="0"/>
              <a:t>სქესობრივი თავისუფლებისა და ხელშეუხებლობის წინააღმდეგ“ საქართველოს სისხლის სამართლის კოდექსის XXII-ე</a:t>
            </a:r>
            <a:r>
              <a:rPr lang="ka-GE" sz="1800" dirty="0" smtClean="0"/>
              <a:t>  თავით გათვალისწინებულ დანაშაულ(ებ)ზე  ცნობილია დაზარალებულად</a:t>
            </a:r>
            <a:endParaRPr lang="en-US" sz="1800"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თავშესაფრის </a:t>
            </a:r>
            <a:r>
              <a:rPr lang="en-US" b="1" dirty="0" err="1" smtClean="0"/>
              <a:t>შინაგანაწეს</a:t>
            </a:r>
            <a:r>
              <a:rPr lang="ka-GE" b="1" dirty="0" smtClean="0"/>
              <a:t>შ</a:t>
            </a:r>
            <a:r>
              <a:rPr lang="en-US" b="1" dirty="0" smtClean="0"/>
              <a:t>ი</a:t>
            </a:r>
            <a:r>
              <a:rPr lang="ka-GE" b="1" dirty="0" smtClean="0"/>
              <a:t> -</a:t>
            </a:r>
            <a:r>
              <a:rPr lang="ka-GE" dirty="0" smtClean="0"/>
              <a:t> პროექტი </a:t>
            </a:r>
            <a:endParaRPr lang="en-US" dirty="0"/>
          </a:p>
        </p:txBody>
      </p:sp>
      <p:sp>
        <p:nvSpPr>
          <p:cNvPr id="3" name="Content Placeholder 2"/>
          <p:cNvSpPr>
            <a:spLocks noGrp="1"/>
          </p:cNvSpPr>
          <p:nvPr>
            <p:ph sz="quarter" idx="1"/>
          </p:nvPr>
        </p:nvSpPr>
        <p:spPr>
          <a:xfrm>
            <a:off x="914400" y="1556792"/>
            <a:ext cx="7772400" cy="4463008"/>
          </a:xfrm>
        </p:spPr>
        <p:txBody>
          <a:bodyPr>
            <a:normAutofit/>
          </a:bodyPr>
          <a:lstStyle/>
          <a:p>
            <a:pPr>
              <a:buNone/>
            </a:pPr>
            <a:r>
              <a:rPr lang="ka-GE" sz="1800" dirty="0" smtClean="0"/>
              <a:t>სამედიცინო დახმარება </a:t>
            </a:r>
            <a:r>
              <a:rPr lang="ka-GE" sz="1800" dirty="0" smtClean="0"/>
              <a:t>მოიცავს - მათ შორის:</a:t>
            </a:r>
          </a:p>
          <a:p>
            <a:pPr>
              <a:buNone/>
            </a:pPr>
            <a:endParaRPr lang="ka-GE" sz="1800" dirty="0" smtClean="0"/>
          </a:p>
          <a:p>
            <a:r>
              <a:rPr lang="ka-GE" sz="1800" b="1" dirty="0" smtClean="0"/>
              <a:t>სექსუალური ხასიათის ძალადობის მსხვერპლთა </a:t>
            </a:r>
            <a:r>
              <a:rPr lang="ka-GE" sz="1800" dirty="0" smtClean="0"/>
              <a:t>სამედიცინო შემოწმებას სქსეობრივი გზით გადამდებ დაავადებებზე თავშესაფარში მიღებიდან </a:t>
            </a:r>
            <a:r>
              <a:rPr lang="ka-GE" sz="1800" b="1" i="1" dirty="0" smtClean="0"/>
              <a:t>48 საათის </a:t>
            </a:r>
            <a:r>
              <a:rPr lang="ka-GE" sz="1800" b="1" i="1" dirty="0" smtClean="0"/>
              <a:t> </a:t>
            </a:r>
            <a:r>
              <a:rPr lang="ka-GE" sz="1800" dirty="0" smtClean="0"/>
              <a:t>განმავლობაში</a:t>
            </a:r>
            <a:r>
              <a:rPr lang="ka-GE" sz="1800" dirty="0" smtClean="0"/>
              <a:t>.</a:t>
            </a:r>
          </a:p>
          <a:p>
            <a:pPr>
              <a:buNone/>
            </a:pPr>
            <a:endParaRPr lang="ka-GE" sz="2000" dirty="0" smtClean="0"/>
          </a:p>
          <a:p>
            <a:pPr>
              <a:buNone/>
            </a:pPr>
            <a:endParaRPr lang="en-US" sz="20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თავშესაფრის </a:t>
            </a:r>
            <a:r>
              <a:rPr lang="en-US" b="1" dirty="0" err="1" smtClean="0"/>
              <a:t>შინაგანაწეს</a:t>
            </a:r>
            <a:r>
              <a:rPr lang="ka-GE" b="1" dirty="0" smtClean="0"/>
              <a:t>შ</a:t>
            </a:r>
            <a:r>
              <a:rPr lang="en-US" b="1" dirty="0" smtClean="0"/>
              <a:t>ი</a:t>
            </a:r>
            <a:r>
              <a:rPr lang="ka-GE" b="1" dirty="0" smtClean="0"/>
              <a:t> -</a:t>
            </a:r>
            <a:r>
              <a:rPr lang="ka-GE" dirty="0" smtClean="0"/>
              <a:t> პროექტი </a:t>
            </a:r>
            <a:endParaRPr lang="en-US" dirty="0"/>
          </a:p>
        </p:txBody>
      </p:sp>
      <p:sp>
        <p:nvSpPr>
          <p:cNvPr id="3" name="Content Placeholder 2"/>
          <p:cNvSpPr>
            <a:spLocks noGrp="1"/>
          </p:cNvSpPr>
          <p:nvPr>
            <p:ph sz="quarter" idx="1"/>
          </p:nvPr>
        </p:nvSpPr>
        <p:spPr/>
        <p:txBody>
          <a:bodyPr>
            <a:normAutofit fontScale="85000" lnSpcReduction="10000"/>
          </a:bodyPr>
          <a:lstStyle/>
          <a:p>
            <a:pPr>
              <a:buNone/>
            </a:pPr>
            <a:r>
              <a:rPr lang="en-US" sz="2800" dirty="0" err="1" smtClean="0"/>
              <a:t>შემთხვევის</a:t>
            </a:r>
            <a:r>
              <a:rPr lang="en-US" sz="2800" dirty="0" smtClean="0"/>
              <a:t>  </a:t>
            </a:r>
            <a:r>
              <a:rPr lang="en-US" sz="2800" dirty="0" err="1" smtClean="0"/>
              <a:t>მართვა</a:t>
            </a:r>
            <a:r>
              <a:rPr lang="en-US" sz="2800" dirty="0" smtClean="0"/>
              <a:t> </a:t>
            </a:r>
            <a:r>
              <a:rPr lang="ka-GE" sz="2800" dirty="0" smtClean="0"/>
              <a:t>:</a:t>
            </a:r>
          </a:p>
          <a:p>
            <a:r>
              <a:rPr lang="ka-GE" sz="2800" dirty="0" smtClean="0"/>
              <a:t>მულტიდისციპლინური გუნდი ვალდებულია ბენეფიციართან მუშაობის პროცესში გამოარკვიოს მისი შვილები არიან თუ არა პირდაპირი და/ან ირიბი ძალადობის მსხვერპლები </a:t>
            </a:r>
          </a:p>
          <a:p>
            <a:r>
              <a:rPr lang="ka-GE" sz="2800" dirty="0" smtClean="0"/>
              <a:t>იმ შემთხვევაში, თუ გამოვლინდება ბენეფიციარის არასრულწლოვანი შვილების მიმართ პირდაპირი და/ან ირიბი ძალადობის საფუძვლიანი ეჭვი, თავშესაფრის უფლებამოსილი პირი ვალდებულია, არასრულწლოვნებზე, როგორც ძალადობის სავარაუდო მსხვერპლებზე, ინფორმაცია მიაწოდოს სსიპ სოციალური მომსახურების სააგენტოს.</a:t>
            </a:r>
            <a:endParaRPr lang="en-US" sz="2800" dirty="0" smtClean="0"/>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ცვლილებები თავშესაფრის </a:t>
            </a:r>
            <a:r>
              <a:rPr lang="en-US" b="1" dirty="0" err="1" smtClean="0"/>
              <a:t>შინაგანაწეს</a:t>
            </a:r>
            <a:r>
              <a:rPr lang="ka-GE" b="1" dirty="0" smtClean="0"/>
              <a:t>შ</a:t>
            </a:r>
            <a:r>
              <a:rPr lang="en-US" b="1" dirty="0" smtClean="0"/>
              <a:t>ი</a:t>
            </a:r>
            <a:r>
              <a:rPr lang="ka-GE" b="1" dirty="0" smtClean="0"/>
              <a:t> -</a:t>
            </a:r>
            <a:r>
              <a:rPr lang="ka-GE" dirty="0" smtClean="0"/>
              <a:t> პროექტი </a:t>
            </a:r>
            <a:endParaRPr lang="en-US" dirty="0"/>
          </a:p>
        </p:txBody>
      </p:sp>
      <p:sp>
        <p:nvSpPr>
          <p:cNvPr id="3" name="Content Placeholder 2"/>
          <p:cNvSpPr>
            <a:spLocks noGrp="1"/>
          </p:cNvSpPr>
          <p:nvPr>
            <p:ph sz="quarter" idx="1"/>
          </p:nvPr>
        </p:nvSpPr>
        <p:spPr/>
        <p:txBody>
          <a:bodyPr>
            <a:normAutofit fontScale="77500" lnSpcReduction="20000"/>
          </a:bodyPr>
          <a:lstStyle/>
          <a:p>
            <a:pPr>
              <a:buNone/>
            </a:pPr>
            <a:r>
              <a:rPr lang="ru-RU" b="1" dirty="0" smtClean="0"/>
              <a:t>უსაფრთხოების</a:t>
            </a:r>
            <a:r>
              <a:rPr lang="ka-GE" b="1" dirty="0" smtClean="0"/>
              <a:t>ა და სანიტარულ–ჰიგიენური</a:t>
            </a:r>
          </a:p>
          <a:p>
            <a:pPr>
              <a:buNone/>
            </a:pPr>
            <a:r>
              <a:rPr lang="ru-RU" b="1" dirty="0" smtClean="0"/>
              <a:t>წესების დაცვ</a:t>
            </a:r>
            <a:r>
              <a:rPr lang="ka-GE" b="1" dirty="0" smtClean="0"/>
              <a:t>ა</a:t>
            </a:r>
          </a:p>
          <a:p>
            <a:r>
              <a:rPr lang="en-US" dirty="0" err="1" smtClean="0"/>
              <a:t>თავშესაფარში</a:t>
            </a:r>
            <a:r>
              <a:rPr lang="en-US" dirty="0" smtClean="0"/>
              <a:t> </a:t>
            </a:r>
            <a:r>
              <a:rPr lang="en-US" dirty="0" err="1" smtClean="0"/>
              <a:t>შემოსულთა</a:t>
            </a:r>
            <a:r>
              <a:rPr lang="en-US" dirty="0" smtClean="0"/>
              <a:t> </a:t>
            </a:r>
            <a:r>
              <a:rPr lang="en-US" dirty="0" err="1" smtClean="0"/>
              <a:t>შორის</a:t>
            </a:r>
            <a:r>
              <a:rPr lang="en-US" dirty="0" smtClean="0"/>
              <a:t> </a:t>
            </a:r>
            <a:r>
              <a:rPr lang="en-US" dirty="0" err="1" smtClean="0"/>
              <a:t>ინფექციური</a:t>
            </a:r>
            <a:r>
              <a:rPr lang="en-US" dirty="0" smtClean="0"/>
              <a:t> </a:t>
            </a:r>
            <a:r>
              <a:rPr lang="en-US" dirty="0" err="1" smtClean="0"/>
              <a:t>ან</a:t>
            </a:r>
            <a:r>
              <a:rPr lang="en-US" dirty="0" smtClean="0"/>
              <a:t> </a:t>
            </a:r>
            <a:r>
              <a:rPr lang="en-US" dirty="0" err="1" smtClean="0"/>
              <a:t>პარაზიტული</a:t>
            </a:r>
            <a:r>
              <a:rPr lang="en-US" dirty="0" smtClean="0"/>
              <a:t> </a:t>
            </a:r>
            <a:r>
              <a:rPr lang="en-US" dirty="0" err="1" smtClean="0"/>
              <a:t>დაავადებების</a:t>
            </a:r>
            <a:r>
              <a:rPr lang="en-US" dirty="0" smtClean="0"/>
              <a:t> </a:t>
            </a:r>
            <a:r>
              <a:rPr lang="en-US" dirty="0" err="1" smtClean="0"/>
              <a:t>გამოვლენისას</a:t>
            </a:r>
            <a:r>
              <a:rPr lang="en-US" dirty="0" smtClean="0"/>
              <a:t> </a:t>
            </a:r>
            <a:r>
              <a:rPr lang="en-US" dirty="0" err="1" smtClean="0"/>
              <a:t>პირველი</a:t>
            </a:r>
            <a:r>
              <a:rPr lang="en-US" dirty="0" smtClean="0"/>
              <a:t> </a:t>
            </a:r>
            <a:r>
              <a:rPr lang="en-US" dirty="0" err="1" smtClean="0"/>
              <a:t>ეპიდსაწინააღმდეგო</a:t>
            </a:r>
            <a:r>
              <a:rPr lang="en-US" dirty="0" smtClean="0"/>
              <a:t> </a:t>
            </a:r>
            <a:r>
              <a:rPr lang="en-US" dirty="0" err="1" smtClean="0"/>
              <a:t>ღონისძიების</a:t>
            </a:r>
            <a:r>
              <a:rPr lang="en-US" dirty="0" smtClean="0"/>
              <a:t> </a:t>
            </a:r>
            <a:r>
              <a:rPr lang="en-US" dirty="0" err="1" smtClean="0"/>
              <a:t>სახით</a:t>
            </a:r>
            <a:r>
              <a:rPr lang="en-US" dirty="0" smtClean="0"/>
              <a:t> </a:t>
            </a:r>
            <a:r>
              <a:rPr lang="en-US" dirty="0" err="1" smtClean="0"/>
              <a:t>სავალდებულოა</a:t>
            </a:r>
            <a:r>
              <a:rPr lang="en-US" dirty="0" smtClean="0"/>
              <a:t> </a:t>
            </a:r>
            <a:r>
              <a:rPr lang="en-US" dirty="0" err="1" smtClean="0"/>
              <a:t>დაავადებულთა</a:t>
            </a:r>
            <a:r>
              <a:rPr lang="en-US" dirty="0" smtClean="0"/>
              <a:t> </a:t>
            </a:r>
            <a:r>
              <a:rPr lang="en-US" dirty="0" err="1" smtClean="0"/>
              <a:t>იზოლაცია</a:t>
            </a:r>
            <a:r>
              <a:rPr lang="en-US" dirty="0" smtClean="0"/>
              <a:t>, </a:t>
            </a:r>
            <a:r>
              <a:rPr lang="en-US" dirty="0" err="1" smtClean="0"/>
              <a:t>შემდგომ</a:t>
            </a:r>
            <a:r>
              <a:rPr lang="en-US" dirty="0" smtClean="0"/>
              <a:t> </a:t>
            </a:r>
            <a:r>
              <a:rPr lang="en-US" dirty="0" err="1" smtClean="0"/>
              <a:t>კი</a:t>
            </a:r>
            <a:r>
              <a:rPr lang="en-US" dirty="0" smtClean="0"/>
              <a:t> </a:t>
            </a:r>
            <a:r>
              <a:rPr lang="en-US" dirty="0" err="1" smtClean="0"/>
              <a:t>ჰოსპიტალიზაცია</a:t>
            </a:r>
            <a:r>
              <a:rPr lang="en-US" dirty="0" smtClean="0"/>
              <a:t> </a:t>
            </a:r>
            <a:r>
              <a:rPr lang="en-US" dirty="0" err="1" smtClean="0"/>
              <a:t>სამკურნალო-პროფილაქტიკურ</a:t>
            </a:r>
            <a:r>
              <a:rPr lang="en-US" dirty="0" smtClean="0"/>
              <a:t> </a:t>
            </a:r>
            <a:r>
              <a:rPr lang="en-US" dirty="0" err="1" smtClean="0"/>
              <a:t>დაწესებულებაში</a:t>
            </a:r>
            <a:r>
              <a:rPr lang="en-US" dirty="0" smtClean="0"/>
              <a:t>, </a:t>
            </a:r>
            <a:r>
              <a:rPr lang="en-US" dirty="0" err="1" smtClean="0"/>
              <a:t>სრულ</a:t>
            </a:r>
            <a:r>
              <a:rPr lang="en-US" dirty="0" smtClean="0"/>
              <a:t> </a:t>
            </a:r>
            <a:r>
              <a:rPr lang="en-US" dirty="0" err="1" smtClean="0"/>
              <a:t>გამოჯანმრთელებამდე</a:t>
            </a:r>
            <a:r>
              <a:rPr lang="en-US" dirty="0" smtClean="0"/>
              <a:t>. </a:t>
            </a:r>
            <a:r>
              <a:rPr lang="en-US" dirty="0" err="1" smtClean="0"/>
              <a:t>ამასთან</a:t>
            </a:r>
            <a:r>
              <a:rPr lang="en-US" dirty="0" smtClean="0"/>
              <a:t> </a:t>
            </a:r>
            <a:r>
              <a:rPr lang="en-US" dirty="0" err="1" smtClean="0"/>
              <a:t>ერთად</a:t>
            </a:r>
            <a:r>
              <a:rPr lang="en-US" dirty="0" smtClean="0"/>
              <a:t>, </a:t>
            </a:r>
            <a:r>
              <a:rPr lang="en-US" dirty="0" err="1" smtClean="0"/>
              <a:t>თავშესაფრის</a:t>
            </a:r>
            <a:r>
              <a:rPr lang="en-US" dirty="0" smtClean="0"/>
              <a:t> </a:t>
            </a:r>
            <a:r>
              <a:rPr lang="en-US" dirty="0" err="1" smtClean="0"/>
              <a:t>ტერიტორიაზე</a:t>
            </a:r>
            <a:r>
              <a:rPr lang="en-US" dirty="0" smtClean="0"/>
              <a:t> </a:t>
            </a:r>
            <a:r>
              <a:rPr lang="en-US" dirty="0" err="1" smtClean="0"/>
              <a:t>ტარდება</a:t>
            </a:r>
            <a:r>
              <a:rPr lang="en-US" dirty="0" smtClean="0"/>
              <a:t> </a:t>
            </a:r>
            <a:r>
              <a:rPr lang="en-US" dirty="0" err="1" smtClean="0"/>
              <a:t>დეზინფექცია</a:t>
            </a:r>
            <a:r>
              <a:rPr lang="en-US" dirty="0" smtClean="0"/>
              <a:t> </a:t>
            </a:r>
            <a:r>
              <a:rPr lang="en-US" dirty="0" err="1" smtClean="0"/>
              <a:t>და</a:t>
            </a:r>
            <a:r>
              <a:rPr lang="en-US" dirty="0" smtClean="0"/>
              <a:t> </a:t>
            </a:r>
            <a:r>
              <a:rPr lang="en-US" dirty="0" err="1" smtClean="0"/>
              <a:t>სამედიცინო</a:t>
            </a:r>
            <a:r>
              <a:rPr lang="en-US" dirty="0" smtClean="0"/>
              <a:t> </a:t>
            </a:r>
            <a:r>
              <a:rPr lang="en-US" dirty="0" err="1" smtClean="0"/>
              <a:t>შემოწმება</a:t>
            </a:r>
            <a:r>
              <a:rPr lang="en-US" dirty="0" smtClean="0"/>
              <a:t> </a:t>
            </a:r>
            <a:r>
              <a:rPr lang="en-US" dirty="0" err="1" smtClean="0"/>
              <a:t>დაავადებულთან</a:t>
            </a:r>
            <a:r>
              <a:rPr lang="en-US" dirty="0" smtClean="0"/>
              <a:t> </a:t>
            </a:r>
            <a:r>
              <a:rPr lang="en-US" dirty="0" err="1" smtClean="0"/>
              <a:t>კონტაქტების</a:t>
            </a:r>
            <a:r>
              <a:rPr lang="en-US" dirty="0" smtClean="0"/>
              <a:t> </a:t>
            </a:r>
            <a:r>
              <a:rPr lang="en-US" dirty="0" err="1" smtClean="0"/>
              <a:t>გამოვლენის</a:t>
            </a:r>
            <a:r>
              <a:rPr lang="en-US" dirty="0" smtClean="0"/>
              <a:t> </a:t>
            </a:r>
            <a:r>
              <a:rPr lang="en-US" dirty="0" err="1" smtClean="0"/>
              <a:t>მიზნით</a:t>
            </a:r>
            <a:r>
              <a:rPr lang="en-US" dirty="0" smtClean="0"/>
              <a:t>.</a:t>
            </a:r>
          </a:p>
          <a:p>
            <a:r>
              <a:rPr lang="en-US" dirty="0" err="1" smtClean="0"/>
              <a:t>თავშესაფარში</a:t>
            </a:r>
            <a:r>
              <a:rPr lang="en-US" dirty="0" smtClean="0"/>
              <a:t> </a:t>
            </a:r>
            <a:r>
              <a:rPr lang="en-US" dirty="0" err="1" smtClean="0"/>
              <a:t>ნებისმიერი</a:t>
            </a:r>
            <a:r>
              <a:rPr lang="en-US" dirty="0" smtClean="0"/>
              <a:t> </a:t>
            </a:r>
            <a:r>
              <a:rPr lang="en-US" dirty="0" err="1" smtClean="0"/>
              <a:t>სახის</a:t>
            </a:r>
            <a:r>
              <a:rPr lang="en-US" dirty="0" smtClean="0"/>
              <a:t> </a:t>
            </a:r>
            <a:r>
              <a:rPr lang="en-US" dirty="0" err="1" smtClean="0"/>
              <a:t>ინფექციური</a:t>
            </a:r>
            <a:r>
              <a:rPr lang="en-US" dirty="0" smtClean="0"/>
              <a:t> </a:t>
            </a:r>
            <a:r>
              <a:rPr lang="en-US" dirty="0" err="1" smtClean="0"/>
              <a:t>დაავადების</a:t>
            </a:r>
            <a:r>
              <a:rPr lang="en-US" dirty="0" smtClean="0"/>
              <a:t> </a:t>
            </a:r>
            <a:r>
              <a:rPr lang="en-US" dirty="0" err="1" smtClean="0"/>
              <a:t>ან</a:t>
            </a:r>
            <a:r>
              <a:rPr lang="en-US" dirty="0" smtClean="0"/>
              <a:t> </a:t>
            </a:r>
            <a:r>
              <a:rPr lang="en-US" dirty="0" err="1" smtClean="0"/>
              <a:t>დაავადებაზე</a:t>
            </a:r>
            <a:r>
              <a:rPr lang="en-US" dirty="0" smtClean="0"/>
              <a:t> </a:t>
            </a:r>
            <a:r>
              <a:rPr lang="en-US" dirty="0" err="1" smtClean="0"/>
              <a:t>ეჭვის</a:t>
            </a:r>
            <a:r>
              <a:rPr lang="en-US" dirty="0" smtClean="0"/>
              <a:t> </a:t>
            </a:r>
            <a:r>
              <a:rPr lang="en-US" dirty="0" err="1" smtClean="0"/>
              <a:t>დაფიქსირებისას</a:t>
            </a:r>
            <a:r>
              <a:rPr lang="en-US" dirty="0" smtClean="0"/>
              <a:t> </a:t>
            </a:r>
            <a:r>
              <a:rPr lang="en-US" dirty="0" err="1" smtClean="0"/>
              <a:t>დაუყოვნებლივ</a:t>
            </a:r>
            <a:r>
              <a:rPr lang="en-US" dirty="0" smtClean="0"/>
              <a:t> </a:t>
            </a:r>
            <a:r>
              <a:rPr lang="en-US" dirty="0" err="1" smtClean="0"/>
              <a:t>ეცნობება</a:t>
            </a:r>
            <a:r>
              <a:rPr lang="en-US" dirty="0" smtClean="0"/>
              <a:t> </a:t>
            </a:r>
            <a:r>
              <a:rPr lang="en-US" dirty="0" err="1" smtClean="0"/>
              <a:t>საქართველოს</a:t>
            </a:r>
            <a:r>
              <a:rPr lang="en-US" dirty="0" smtClean="0"/>
              <a:t> </a:t>
            </a:r>
            <a:r>
              <a:rPr lang="en-US" dirty="0" err="1" smtClean="0"/>
              <a:t>შრომის</a:t>
            </a:r>
            <a:r>
              <a:rPr lang="en-US" dirty="0" smtClean="0"/>
              <a:t>, </a:t>
            </a:r>
            <a:r>
              <a:rPr lang="en-US" dirty="0" err="1" smtClean="0"/>
              <a:t>ჯანმრთელობისა</a:t>
            </a:r>
            <a:r>
              <a:rPr lang="en-US" dirty="0" smtClean="0"/>
              <a:t> </a:t>
            </a:r>
            <a:r>
              <a:rPr lang="en-US" dirty="0" err="1" smtClean="0"/>
              <a:t>და</a:t>
            </a:r>
            <a:r>
              <a:rPr lang="en-US" dirty="0" smtClean="0"/>
              <a:t> </a:t>
            </a:r>
            <a:r>
              <a:rPr lang="en-US" dirty="0" err="1" smtClean="0"/>
              <a:t>სოციალური</a:t>
            </a:r>
            <a:r>
              <a:rPr lang="en-US" dirty="0" smtClean="0"/>
              <a:t> </a:t>
            </a:r>
            <a:r>
              <a:rPr lang="en-US" dirty="0" err="1" smtClean="0"/>
              <a:t>დაცვის</a:t>
            </a:r>
            <a:r>
              <a:rPr lang="en-US" dirty="0" smtClean="0"/>
              <a:t> </a:t>
            </a:r>
            <a:r>
              <a:rPr lang="en-US" dirty="0" err="1" smtClean="0"/>
              <a:t>სამინისტროს</a:t>
            </a:r>
            <a:r>
              <a:rPr lang="en-US" dirty="0" smtClean="0"/>
              <a:t> </a:t>
            </a:r>
            <a:r>
              <a:rPr lang="en-US" dirty="0" err="1" smtClean="0"/>
              <a:t>შესაბამის</a:t>
            </a:r>
            <a:r>
              <a:rPr lang="en-US" dirty="0" smtClean="0"/>
              <a:t> </a:t>
            </a:r>
            <a:r>
              <a:rPr lang="en-US" dirty="0" err="1" smtClean="0"/>
              <a:t>სამსახურს</a:t>
            </a:r>
            <a:r>
              <a:rPr lang="en-US" dirty="0" smtClean="0"/>
              <a:t> </a:t>
            </a:r>
            <a:r>
              <a:rPr lang="en-US" dirty="0" err="1" smtClean="0"/>
              <a:t>და</a:t>
            </a:r>
            <a:r>
              <a:rPr lang="en-US" dirty="0" smtClean="0"/>
              <a:t> </a:t>
            </a:r>
            <a:r>
              <a:rPr lang="en-US" dirty="0" err="1" smtClean="0"/>
              <a:t>ნებისმიერი</a:t>
            </a:r>
            <a:r>
              <a:rPr lang="en-US" dirty="0" smtClean="0"/>
              <a:t> </a:t>
            </a:r>
            <a:r>
              <a:rPr lang="en-US" dirty="0" err="1" smtClean="0"/>
              <a:t>ეპიდსაწინააღმდეგო</a:t>
            </a:r>
            <a:r>
              <a:rPr lang="en-US" dirty="0" smtClean="0"/>
              <a:t> </a:t>
            </a:r>
            <a:r>
              <a:rPr lang="en-US" dirty="0" err="1" smtClean="0"/>
              <a:t>ღონისძიება</a:t>
            </a:r>
            <a:r>
              <a:rPr lang="en-US" dirty="0" smtClean="0"/>
              <a:t> </a:t>
            </a:r>
            <a:r>
              <a:rPr lang="en-US" dirty="0" err="1" smtClean="0"/>
              <a:t>ჩატარდეს</a:t>
            </a:r>
            <a:r>
              <a:rPr lang="en-US" dirty="0" smtClean="0"/>
              <a:t> </a:t>
            </a:r>
            <a:r>
              <a:rPr lang="en-US" dirty="0" err="1" smtClean="0"/>
              <a:t>მისი</a:t>
            </a:r>
            <a:r>
              <a:rPr lang="en-US" dirty="0" smtClean="0"/>
              <a:t> </a:t>
            </a:r>
            <a:r>
              <a:rPr lang="en-US" dirty="0" err="1" smtClean="0"/>
              <a:t>რეკომენდაციებით</a:t>
            </a:r>
            <a:r>
              <a:rPr lang="en-US" dirty="0" smtClean="0"/>
              <a:t>.</a:t>
            </a:r>
          </a:p>
          <a:p>
            <a:pPr>
              <a:buNone/>
            </a:pP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952500"/>
            <a:ext cx="7772400" cy="1540396"/>
          </a:xfrm>
        </p:spPr>
        <p:txBody>
          <a:bodyPr>
            <a:normAutofit fontScale="90000"/>
          </a:bodyPr>
          <a:lstStyle/>
          <a:p>
            <a:pPr algn="ctr"/>
            <a:r>
              <a:rPr lang="ka-GE" sz="3200" b="1" dirty="0" smtClean="0"/>
              <a:t>ფონდის სტრუქტურულ ერთეულებში (თავშესაფრები, კრიზისული ცენტრი)</a:t>
            </a:r>
            <a:r>
              <a:rPr lang="en-US" dirty="0" smtClean="0"/>
              <a:t/>
            </a:r>
            <a:br>
              <a:rPr lang="en-US" dirty="0" smtClean="0"/>
            </a:br>
            <a:endParaRPr lang="en-US" dirty="0"/>
          </a:p>
        </p:txBody>
      </p:sp>
      <p:sp>
        <p:nvSpPr>
          <p:cNvPr id="3" name="Text Placeholder 2"/>
          <p:cNvSpPr>
            <a:spLocks noGrp="1"/>
          </p:cNvSpPr>
          <p:nvPr>
            <p:ph type="body" idx="1"/>
          </p:nvPr>
        </p:nvSpPr>
        <p:spPr/>
        <p:txBody>
          <a:bodyPr>
            <a:normAutofit/>
          </a:bodyPr>
          <a:lstStyle/>
          <a:p>
            <a:pPr algn="ctr"/>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smtClean="0"/>
          </a:p>
          <a:p>
            <a:pPr algn="ctr"/>
            <a:r>
              <a:rPr lang="ka-GE" b="1" dirty="0" smtClean="0"/>
              <a:t>სამოქმედო  ინსტრუქცია</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7772400" cy="1296144"/>
          </a:xfrm>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pPr>
              <a:buNone/>
            </a:pPr>
            <a:r>
              <a:rPr lang="ka-GE" dirty="0" smtClean="0"/>
              <a:t>ინსტრუქცია ადგენს:</a:t>
            </a:r>
          </a:p>
          <a:p>
            <a:pPr>
              <a:buNone/>
            </a:pPr>
            <a:r>
              <a:rPr lang="ka-GE" dirty="0" smtClean="0"/>
              <a:t>ფონდის სტრუქტურულ ერთეულებში</a:t>
            </a:r>
          </a:p>
          <a:p>
            <a:pPr>
              <a:buFont typeface="Wingdings" pitchFamily="2" charset="2"/>
              <a:buChar char="Ø"/>
            </a:pPr>
            <a:r>
              <a:rPr lang="ka-GE" dirty="0" smtClean="0"/>
              <a:t>არასრულწლოვანი ბენეფიციარის (ბავშვის) მიმართ </a:t>
            </a:r>
          </a:p>
          <a:p>
            <a:pPr>
              <a:buFont typeface="Wingdings" pitchFamily="2" charset="2"/>
              <a:buChar char="Ø"/>
            </a:pPr>
            <a:r>
              <a:rPr lang="ka-GE" dirty="0" smtClean="0"/>
              <a:t>და ბენეფიციარის არასრულწლოვანი შვილის (ბავშვის) მიმართ </a:t>
            </a:r>
          </a:p>
          <a:p>
            <a:pPr algn="ctr">
              <a:buNone/>
            </a:pPr>
            <a:r>
              <a:rPr lang="ka-GE" dirty="0" smtClean="0"/>
              <a:t>განხორციელებულ ძალადობასთან დაკავშირებით განსახორციელებელ ღონისძიებებს და რეაგირების მექანიზმებს</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p:txBody>
          <a:bodyPr/>
          <a:lstStyle/>
          <a:p>
            <a:pPr>
              <a:buNone/>
            </a:pPr>
            <a:r>
              <a:rPr lang="ka-GE" sz="2000" dirty="0" smtClean="0"/>
              <a:t>ბავშვის მიმართ მომხდარი </a:t>
            </a:r>
            <a:r>
              <a:rPr lang="en-US" sz="2000" dirty="0" err="1" smtClean="0"/>
              <a:t>ძალადობის</a:t>
            </a:r>
            <a:r>
              <a:rPr lang="en-US" sz="2000" dirty="0" smtClean="0"/>
              <a:t> </a:t>
            </a:r>
            <a:r>
              <a:rPr lang="en-US" sz="2000" dirty="0" err="1" smtClean="0"/>
              <a:t>ყველა</a:t>
            </a:r>
            <a:r>
              <a:rPr lang="en-US" sz="2000" dirty="0" smtClean="0"/>
              <a:t> </a:t>
            </a:r>
            <a:r>
              <a:rPr lang="en-US" sz="2000" dirty="0" err="1" smtClean="0"/>
              <a:t>ფაქტი</a:t>
            </a:r>
            <a:r>
              <a:rPr lang="en-US" sz="2000" dirty="0" smtClean="0"/>
              <a:t>,</a:t>
            </a:r>
            <a:r>
              <a:rPr lang="ka-GE" sz="2000" dirty="0" smtClean="0"/>
              <a:t> </a:t>
            </a:r>
            <a:r>
              <a:rPr lang="en-US" sz="2000" dirty="0" err="1" smtClean="0"/>
              <a:t>განცხადება</a:t>
            </a:r>
            <a:r>
              <a:rPr lang="en-US" sz="2000" dirty="0" smtClean="0"/>
              <a:t>/</a:t>
            </a:r>
            <a:r>
              <a:rPr lang="en-US" sz="2000" dirty="0" err="1" smtClean="0"/>
              <a:t>შეტყობინება</a:t>
            </a:r>
            <a:r>
              <a:rPr lang="en-US" sz="2000" dirty="0" smtClean="0"/>
              <a:t> </a:t>
            </a:r>
            <a:r>
              <a:rPr lang="en-US" sz="2000" dirty="0" err="1" smtClean="0"/>
              <a:t>და</a:t>
            </a:r>
            <a:r>
              <a:rPr lang="ka-GE" sz="2000" dirty="0" smtClean="0"/>
              <a:t> </a:t>
            </a:r>
            <a:r>
              <a:rPr lang="ka-GE" sz="2000" dirty="0" smtClean="0"/>
              <a:t>გ</a:t>
            </a:r>
            <a:r>
              <a:rPr lang="en-US" sz="2000" dirty="0" err="1" smtClean="0"/>
              <a:t>ატარებული</a:t>
            </a:r>
            <a:r>
              <a:rPr lang="ka-GE" sz="2000" dirty="0" smtClean="0"/>
              <a:t> </a:t>
            </a:r>
            <a:r>
              <a:rPr lang="en-US" sz="2000" dirty="0" err="1" smtClean="0"/>
              <a:t>ღონისძიებები</a:t>
            </a:r>
            <a:r>
              <a:rPr lang="en-US" sz="2000" dirty="0" smtClean="0"/>
              <a:t> </a:t>
            </a:r>
            <a:endParaRPr lang="ka-GE" sz="2000" dirty="0" smtClean="0"/>
          </a:p>
          <a:p>
            <a:pPr>
              <a:buNone/>
            </a:pPr>
            <a:endParaRPr lang="ka-GE" sz="2000" dirty="0" smtClean="0"/>
          </a:p>
          <a:p>
            <a:r>
              <a:rPr lang="ka-GE" sz="2000" dirty="0" smtClean="0"/>
              <a:t>უნდა </a:t>
            </a:r>
            <a:r>
              <a:rPr lang="en-US" sz="2000" dirty="0" err="1" smtClean="0"/>
              <a:t>აღირიცხ</a:t>
            </a:r>
            <a:r>
              <a:rPr lang="ka-GE" sz="2000" dirty="0" smtClean="0"/>
              <a:t>ოს </a:t>
            </a:r>
            <a:r>
              <a:rPr lang="en-US" sz="2000" b="1" i="1" dirty="0" err="1" smtClean="0"/>
              <a:t>წერილობით</a:t>
            </a:r>
            <a:r>
              <a:rPr lang="ka-GE" sz="2000" dirty="0" smtClean="0"/>
              <a:t> –  </a:t>
            </a:r>
            <a:r>
              <a:rPr lang="en-US" sz="2000" dirty="0" smtClean="0"/>
              <a:t>“</a:t>
            </a:r>
            <a:r>
              <a:rPr lang="ka-GE" sz="2000" dirty="0" smtClean="0"/>
              <a:t>ძალადობის ფაქტებისა </a:t>
            </a:r>
            <a:r>
              <a:rPr lang="en-US" sz="2000" dirty="0" err="1" smtClean="0"/>
              <a:t>და</a:t>
            </a:r>
            <a:r>
              <a:rPr lang="en-US" sz="2000" dirty="0" smtClean="0"/>
              <a:t> </a:t>
            </a:r>
            <a:r>
              <a:rPr lang="en-US" sz="2000" dirty="0" err="1" smtClean="0"/>
              <a:t>მის</a:t>
            </a:r>
            <a:r>
              <a:rPr lang="en-US" sz="2000" dirty="0" smtClean="0"/>
              <a:t> </a:t>
            </a:r>
            <a:r>
              <a:rPr lang="en-US" sz="2000" dirty="0" err="1" smtClean="0"/>
              <a:t>საპასუხოდ</a:t>
            </a:r>
            <a:r>
              <a:rPr lang="en-US" sz="2000" dirty="0" smtClean="0"/>
              <a:t> </a:t>
            </a:r>
            <a:r>
              <a:rPr lang="en-US" sz="2000" dirty="0" err="1" smtClean="0"/>
              <a:t>გატარებული</a:t>
            </a:r>
            <a:r>
              <a:rPr lang="en-US" sz="2000" dirty="0" smtClean="0"/>
              <a:t> </a:t>
            </a:r>
            <a:r>
              <a:rPr lang="en-US" sz="2000" dirty="0" err="1" smtClean="0"/>
              <a:t>ღონისძიებების</a:t>
            </a:r>
            <a:r>
              <a:rPr lang="en-US" sz="2000" dirty="0" smtClean="0"/>
              <a:t> </a:t>
            </a:r>
            <a:r>
              <a:rPr lang="en-US" sz="2000" dirty="0" err="1" smtClean="0"/>
              <a:t>აღრიცხვის</a:t>
            </a:r>
            <a:r>
              <a:rPr lang="en-US" sz="2000" dirty="0" smtClean="0"/>
              <a:t> </a:t>
            </a:r>
            <a:r>
              <a:rPr lang="en-US" sz="2000" dirty="0" err="1" smtClean="0"/>
              <a:t>სპეციალურ</a:t>
            </a:r>
            <a:r>
              <a:rPr lang="en-US" sz="2000" dirty="0" smtClean="0"/>
              <a:t> </a:t>
            </a:r>
            <a:r>
              <a:rPr lang="en-US" sz="2000" dirty="0" err="1" smtClean="0"/>
              <a:t>ჟურნალში</a:t>
            </a:r>
            <a:r>
              <a:rPr lang="en-US" sz="2000" dirty="0" smtClean="0"/>
              <a:t>”</a:t>
            </a:r>
            <a:endParaRPr lang="ka-GE" sz="2000" dirty="0" smtClean="0"/>
          </a:p>
          <a:p>
            <a:endParaRPr lang="ka-GE" sz="2000" dirty="0" smtClean="0"/>
          </a:p>
          <a:p>
            <a:pPr>
              <a:buNone/>
            </a:pPr>
            <a:r>
              <a:rPr lang="ka-GE" sz="2000" dirty="0" smtClean="0"/>
              <a:t>სამართლებრივი </a:t>
            </a:r>
            <a:r>
              <a:rPr lang="ka-GE" sz="2000" dirty="0" smtClean="0"/>
              <a:t>საფუძველი განისაზღვრება:</a:t>
            </a:r>
            <a:endParaRPr lang="ka-GE" sz="2000" dirty="0" smtClean="0"/>
          </a:p>
          <a:p>
            <a:r>
              <a:rPr lang="ka-GE" sz="2000" dirty="0" smtClean="0"/>
              <a:t>საქართველოს მთავრობის 2016 წლის 12 სექტემბრის #437დადგენილებით დამტკიცებული </a:t>
            </a:r>
            <a:r>
              <a:rPr lang="en-US" sz="2000" dirty="0" smtClean="0"/>
              <a:t>“</a:t>
            </a:r>
            <a:r>
              <a:rPr lang="ka-GE" sz="2000" dirty="0" smtClean="0"/>
              <a:t>ბავშვთა დაცვის მიმართვიანობის (რეფერირების) პროცედურების“ მოთხოვნათა შესაბამისად</a:t>
            </a:r>
            <a:endParaRPr lang="en-US" sz="2000" dirty="0" smtClean="0"/>
          </a:p>
          <a:p>
            <a:endParaRPr lang="en-US" sz="20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p:txBody>
          <a:bodyPr>
            <a:noAutofit/>
          </a:bodyPr>
          <a:lstStyle/>
          <a:p>
            <a:pPr>
              <a:buNone/>
            </a:pPr>
            <a:r>
              <a:rPr lang="ka-GE" sz="2000" dirty="0" smtClean="0"/>
              <a:t>არასრულწლოვან ბენეფიციარებისთვის</a:t>
            </a:r>
          </a:p>
          <a:p>
            <a:pPr>
              <a:buNone/>
            </a:pPr>
            <a:r>
              <a:rPr lang="en-US" sz="2000" dirty="0" err="1" smtClean="0"/>
              <a:t>საუკეთესო</a:t>
            </a:r>
            <a:r>
              <a:rPr lang="en-US" sz="2000" dirty="0" smtClean="0"/>
              <a:t> </a:t>
            </a:r>
            <a:r>
              <a:rPr lang="en-US" sz="2000" dirty="0" err="1" smtClean="0"/>
              <a:t>პირობების</a:t>
            </a:r>
            <a:r>
              <a:rPr lang="en-US" sz="2000" dirty="0" smtClean="0"/>
              <a:t> </a:t>
            </a:r>
            <a:r>
              <a:rPr lang="en-US" sz="2000" dirty="0" err="1" smtClean="0"/>
              <a:t>შესაქმნელად</a:t>
            </a:r>
            <a:r>
              <a:rPr lang="en-US" sz="2000" dirty="0" smtClean="0"/>
              <a:t> </a:t>
            </a:r>
            <a:r>
              <a:rPr lang="ka-GE" sz="2000" dirty="0" smtClean="0"/>
              <a:t>საჭიროა:</a:t>
            </a:r>
          </a:p>
          <a:p>
            <a:r>
              <a:rPr lang="en-US" sz="2000" dirty="0" err="1" smtClean="0"/>
              <a:t>ქცევის</a:t>
            </a:r>
            <a:r>
              <a:rPr lang="en-US" sz="2000" dirty="0" smtClean="0"/>
              <a:t> </a:t>
            </a:r>
            <a:r>
              <a:rPr lang="en-US" sz="2000" dirty="0" err="1" smtClean="0"/>
              <a:t>მართვის</a:t>
            </a:r>
            <a:r>
              <a:rPr lang="en-US" sz="2000" dirty="0" smtClean="0"/>
              <a:t> </a:t>
            </a:r>
            <a:r>
              <a:rPr lang="en-US" sz="2000" dirty="0" err="1" smtClean="0"/>
              <a:t>პოზიტიური</a:t>
            </a:r>
            <a:r>
              <a:rPr lang="en-US" sz="2000" dirty="0" smtClean="0"/>
              <a:t> </a:t>
            </a:r>
            <a:r>
              <a:rPr lang="en-US" sz="2000" dirty="0" err="1" smtClean="0"/>
              <a:t>ფორმები</a:t>
            </a:r>
            <a:endParaRPr lang="en-US" sz="2000" dirty="0" smtClean="0"/>
          </a:p>
          <a:p>
            <a:r>
              <a:rPr lang="en-US" sz="2000" dirty="0" err="1" smtClean="0"/>
              <a:t>ზრუნვისა</a:t>
            </a:r>
            <a:r>
              <a:rPr lang="en-US" sz="2000" dirty="0" smtClean="0"/>
              <a:t> </a:t>
            </a:r>
            <a:r>
              <a:rPr lang="en-US" sz="2000" dirty="0" err="1" smtClean="0"/>
              <a:t>და</a:t>
            </a:r>
            <a:r>
              <a:rPr lang="en-US" sz="2000" dirty="0" smtClean="0"/>
              <a:t> </a:t>
            </a:r>
            <a:r>
              <a:rPr lang="en-US" sz="2000" dirty="0" err="1" smtClean="0"/>
              <a:t>აღზრდის</a:t>
            </a:r>
            <a:r>
              <a:rPr lang="en-US" sz="2000" dirty="0" smtClean="0"/>
              <a:t> </a:t>
            </a:r>
            <a:r>
              <a:rPr lang="en-US" sz="2000" dirty="0" err="1" smtClean="0"/>
              <a:t>ისეთ</a:t>
            </a:r>
            <a:r>
              <a:rPr lang="ka-GE" sz="2000" dirty="0" smtClean="0"/>
              <a:t>ი </a:t>
            </a:r>
            <a:r>
              <a:rPr lang="en-US" sz="2000" dirty="0" err="1" smtClean="0"/>
              <a:t>მეთოდებ</a:t>
            </a:r>
            <a:r>
              <a:rPr lang="ka-GE" sz="2000" dirty="0" smtClean="0"/>
              <a:t>ი</a:t>
            </a:r>
            <a:r>
              <a:rPr lang="en-US" sz="2000" dirty="0" smtClean="0"/>
              <a:t>, </a:t>
            </a:r>
            <a:r>
              <a:rPr lang="en-US" sz="2000" dirty="0" err="1" smtClean="0"/>
              <a:t>რომლებიც</a:t>
            </a:r>
            <a:r>
              <a:rPr lang="en-US" sz="2000" dirty="0" smtClean="0"/>
              <a:t> </a:t>
            </a:r>
            <a:r>
              <a:rPr lang="en-US" sz="2000" dirty="0" err="1" smtClean="0"/>
              <a:t>გამორიცხავს</a:t>
            </a:r>
            <a:r>
              <a:rPr lang="en-US" sz="2000" dirty="0" smtClean="0"/>
              <a:t> </a:t>
            </a:r>
            <a:r>
              <a:rPr lang="en-US" sz="2000" dirty="0" err="1" smtClean="0"/>
              <a:t>ფიზიკურ</a:t>
            </a:r>
            <a:r>
              <a:rPr lang="en-US" sz="2000" dirty="0" smtClean="0"/>
              <a:t> </a:t>
            </a:r>
            <a:r>
              <a:rPr lang="en-US" sz="2000" dirty="0" err="1" smtClean="0"/>
              <a:t>დასჯასა</a:t>
            </a:r>
            <a:r>
              <a:rPr lang="en-US" sz="2000" dirty="0" smtClean="0"/>
              <a:t> </a:t>
            </a:r>
            <a:r>
              <a:rPr lang="en-US" sz="2000" dirty="0" err="1" smtClean="0"/>
              <a:t>და</a:t>
            </a:r>
            <a:r>
              <a:rPr lang="en-US" sz="2000" dirty="0" smtClean="0"/>
              <a:t>  </a:t>
            </a:r>
            <a:r>
              <a:rPr lang="ka-GE" sz="2000" dirty="0" smtClean="0"/>
              <a:t>ფსიქოლოგიურ </a:t>
            </a:r>
            <a:r>
              <a:rPr lang="en-US" sz="2000" dirty="0" err="1" smtClean="0"/>
              <a:t>ძალადობას</a:t>
            </a:r>
            <a:endParaRPr lang="en-US" sz="2000" dirty="0" smtClean="0"/>
          </a:p>
          <a:p>
            <a:r>
              <a:rPr lang="ka-GE" sz="2000" dirty="0" smtClean="0"/>
              <a:t>არასრულწლოვანი </a:t>
            </a:r>
            <a:r>
              <a:rPr lang="en-US" sz="2000" dirty="0" err="1" smtClean="0"/>
              <a:t>ბენეფიციარის</a:t>
            </a:r>
            <a:r>
              <a:rPr lang="en-US" sz="2000" dirty="0" smtClean="0"/>
              <a:t> </a:t>
            </a:r>
            <a:r>
              <a:rPr lang="en-US" sz="2000" dirty="0" err="1" smtClean="0"/>
              <a:t>გაუჩინარების</a:t>
            </a:r>
            <a:r>
              <a:rPr lang="en-US" sz="2000" dirty="0" smtClean="0"/>
              <a:t> </a:t>
            </a:r>
            <a:r>
              <a:rPr lang="en-US" sz="2000" dirty="0" err="1" smtClean="0"/>
              <a:t>შემთხვევაში</a:t>
            </a:r>
            <a:r>
              <a:rPr lang="ka-GE" sz="2000" dirty="0" smtClean="0"/>
              <a:t>, დაწესებულების </a:t>
            </a:r>
            <a:r>
              <a:rPr lang="en-US" sz="2000" dirty="0" err="1" smtClean="0"/>
              <a:t>ადმინისტრაცია</a:t>
            </a:r>
            <a:r>
              <a:rPr lang="ka-GE" sz="2000" dirty="0" smtClean="0"/>
              <a:t>მ, დაუყონებლივ შე</a:t>
            </a:r>
            <a:r>
              <a:rPr lang="en-US" sz="2000" dirty="0" err="1" smtClean="0"/>
              <a:t>ატყობინ</a:t>
            </a:r>
            <a:r>
              <a:rPr lang="ka-GE" sz="2000" dirty="0" smtClean="0"/>
              <a:t>ო</a:t>
            </a:r>
            <a:r>
              <a:rPr lang="en-US" sz="2000" dirty="0" smtClean="0"/>
              <a:t>ს </a:t>
            </a:r>
            <a:endParaRPr lang="ka-GE" sz="2000" dirty="0" smtClean="0"/>
          </a:p>
          <a:p>
            <a:pPr>
              <a:buFont typeface="Wingdings" pitchFamily="2" charset="2"/>
              <a:buChar char="Ø"/>
            </a:pPr>
            <a:r>
              <a:rPr lang="ka-GE" sz="2000" dirty="0" smtClean="0"/>
              <a:t>საქართველოს შინაგან საქმეთა სამინისტროს შესაბამის სამსახურს</a:t>
            </a:r>
          </a:p>
          <a:p>
            <a:pPr>
              <a:buFont typeface="Wingdings" pitchFamily="2" charset="2"/>
              <a:buChar char="Ø"/>
            </a:pPr>
            <a:r>
              <a:rPr lang="ka-GE" sz="2000" dirty="0" smtClean="0"/>
              <a:t> ფონდის ხელმძღვანელობას  </a:t>
            </a:r>
          </a:p>
          <a:p>
            <a:pPr>
              <a:buFont typeface="Wingdings" pitchFamily="2" charset="2"/>
              <a:buChar char="Ø"/>
            </a:pPr>
            <a:r>
              <a:rPr lang="ka-GE" sz="2000" dirty="0" smtClean="0"/>
              <a:t>და სსიპ – სოციალური მომსახურების სააგენტოს</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რეზოლუცია </a:t>
            </a:r>
            <a:r>
              <a:rPr lang="en-GB" b="1" dirty="0" smtClean="0"/>
              <a:t>1888 (2009)</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fontScale="70000" lnSpcReduction="20000"/>
          </a:bodyPr>
          <a:lstStyle/>
          <a:p>
            <a:r>
              <a:rPr lang="ka-GE" dirty="0" smtClean="0"/>
              <a:t>რეაგირების გაუმჯობესება</a:t>
            </a:r>
          </a:p>
          <a:p>
            <a:r>
              <a:rPr lang="ka-GE" dirty="0" smtClean="0"/>
              <a:t>ყველა მხარის თანამშრომლობა და კოორდინაცია</a:t>
            </a:r>
          </a:p>
          <a:p>
            <a:r>
              <a:rPr lang="ka-GE" dirty="0" smtClean="0"/>
              <a:t>მასშტაბური საკანონმდებლო და სასამართლო რეფორმები, საერთაშორისო კანონების დაცვით, შეიარაღებული კონფლიქტების დროს სექსუალურ ძალადობაში დამნაშავეთა პასუხისგებაში მიცემის მიზნით</a:t>
            </a:r>
          </a:p>
          <a:p>
            <a:r>
              <a:rPr lang="ka-GE" dirty="0" smtClean="0"/>
              <a:t>დაზარალებულთათვის ხელმისაწვდომ კანონიერებას, რომ მართლმსაჯულების აღსრულების მთელი პროცესის დროს მათი ღირსება არ შეილახება, იქნებიან დაცული და გადატანილი წვალებისათვის მიეცემათ სამართლებრივი კომპენსაციის მიღების საშუალება</a:t>
            </a:r>
          </a:p>
          <a:p>
            <a:r>
              <a:rPr lang="ka-GE" dirty="0" smtClean="0"/>
              <a:t>ანგარიშები დაწვრილებით იყოს გამოძიებული, სავარაუდო დამნაშავენი წარსდგნენ მართლმსაჯულების წინაშე</a:t>
            </a:r>
          </a:p>
          <a:p>
            <a:r>
              <a:rPr lang="ka-GE" dirty="0" smtClean="0"/>
              <a:t>საგანგებო დებულებები, გარემოებისამებრ ჩართოს გაერთიანებული ერების ორგანიზაციის სამშვიდობო ოპერაციების მანდატებში, გაუპატიურებისა და სექსუალური ძალადობის სხვა ფორმებისგან ქალებისა და ბავშვების დასაცავად</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a:xfrm>
            <a:off x="914400" y="1556792"/>
            <a:ext cx="7772400" cy="4463008"/>
          </a:xfrm>
        </p:spPr>
        <p:txBody>
          <a:bodyPr>
            <a:normAutofit fontScale="77500" lnSpcReduction="20000"/>
          </a:bodyPr>
          <a:lstStyle/>
          <a:p>
            <a:pPr>
              <a:buNone/>
            </a:pPr>
            <a:r>
              <a:rPr lang="ka-GE" b="1" dirty="0" smtClean="0"/>
              <a:t>სტრუქტურული ერთეულის თანამშრომლები</a:t>
            </a:r>
          </a:p>
          <a:p>
            <a:pPr>
              <a:buNone/>
            </a:pPr>
            <a:r>
              <a:rPr lang="ka-GE" b="1" dirty="0" smtClean="0"/>
              <a:t>ვალდებულნი </a:t>
            </a:r>
            <a:r>
              <a:rPr lang="en-US" b="1" dirty="0" err="1" smtClean="0"/>
              <a:t>არიან</a:t>
            </a:r>
            <a:r>
              <a:rPr lang="ka-GE" b="1" dirty="0" smtClean="0"/>
              <a:t>:</a:t>
            </a:r>
          </a:p>
          <a:p>
            <a:r>
              <a:rPr lang="ka-GE" b="1" dirty="0" smtClean="0"/>
              <a:t> </a:t>
            </a:r>
            <a:r>
              <a:rPr lang="ka-GE" dirty="0" smtClean="0"/>
              <a:t>არასრულწლოვან ბენეფიციარზე </a:t>
            </a:r>
            <a:r>
              <a:rPr lang="en-US" b="1" u="sng" dirty="0" err="1" smtClean="0"/>
              <a:t>ძალადობის</a:t>
            </a:r>
            <a:r>
              <a:rPr lang="en-US" b="1" u="sng" dirty="0" smtClean="0"/>
              <a:t> </a:t>
            </a:r>
            <a:r>
              <a:rPr lang="en-US" b="1" u="sng" dirty="0" err="1" smtClean="0"/>
              <a:t>ეჭვის</a:t>
            </a:r>
            <a:r>
              <a:rPr lang="en-US" dirty="0" smtClean="0"/>
              <a:t> </a:t>
            </a:r>
            <a:r>
              <a:rPr lang="en-US" dirty="0" err="1" smtClean="0"/>
              <a:t>გაჩენის</a:t>
            </a:r>
            <a:r>
              <a:rPr lang="en-US" dirty="0" smtClean="0"/>
              <a:t> </a:t>
            </a:r>
            <a:r>
              <a:rPr lang="en-US" dirty="0" err="1" smtClean="0"/>
              <a:t>შემთხვევაში</a:t>
            </a:r>
            <a:r>
              <a:rPr lang="en-US" dirty="0" smtClean="0"/>
              <a:t> </a:t>
            </a:r>
            <a:r>
              <a:rPr lang="ka-GE" dirty="0" smtClean="0"/>
              <a:t>დაუყოვნებლივ აცნობონ თავშესაფრის/კრიზისული ცენტრის უფროსს</a:t>
            </a:r>
          </a:p>
          <a:p>
            <a:pPr>
              <a:buNone/>
            </a:pPr>
            <a:r>
              <a:rPr lang="ka-GE" b="1" dirty="0" smtClean="0"/>
              <a:t>უფროსი ვალდებულია:</a:t>
            </a:r>
          </a:p>
          <a:p>
            <a:r>
              <a:rPr lang="ka-GE" dirty="0" smtClean="0"/>
              <a:t> უფლებამოსილ თანამშრომლებთან (მულტიდისციპლინური გუნდის წევრ(ებ)ი, არასამუშაო საათებში ერთი წევრი მაინც)  ერთად </a:t>
            </a:r>
            <a:r>
              <a:rPr lang="en-US" dirty="0" err="1" smtClean="0"/>
              <a:t>ადგილზე</a:t>
            </a:r>
            <a:r>
              <a:rPr lang="en-US" dirty="0" smtClean="0"/>
              <a:t> </a:t>
            </a:r>
            <a:r>
              <a:rPr lang="en-US" dirty="0" err="1" smtClean="0"/>
              <a:t>გაანალიზო</a:t>
            </a:r>
            <a:r>
              <a:rPr lang="ka-GE" dirty="0" smtClean="0"/>
              <a:t>ს </a:t>
            </a:r>
            <a:r>
              <a:rPr lang="en-US" dirty="0" err="1" smtClean="0"/>
              <a:t>შემთხვევა</a:t>
            </a:r>
            <a:r>
              <a:rPr lang="en-US" dirty="0" smtClean="0"/>
              <a:t> </a:t>
            </a:r>
            <a:r>
              <a:rPr lang="en-US" dirty="0" err="1" smtClean="0"/>
              <a:t>და</a:t>
            </a:r>
            <a:r>
              <a:rPr lang="en-US" dirty="0" smtClean="0"/>
              <a:t> </a:t>
            </a:r>
            <a:r>
              <a:rPr lang="en-US" b="1" u="sng" dirty="0" err="1" smtClean="0"/>
              <a:t>საფუძვლიანი</a:t>
            </a:r>
            <a:r>
              <a:rPr lang="en-US" b="1" u="sng" dirty="0" smtClean="0"/>
              <a:t> </a:t>
            </a:r>
            <a:r>
              <a:rPr lang="en-US" b="1" u="sng" dirty="0" err="1" smtClean="0"/>
              <a:t>ეჭვის</a:t>
            </a:r>
            <a:r>
              <a:rPr lang="en-US" dirty="0" smtClean="0"/>
              <a:t> </a:t>
            </a:r>
            <a:r>
              <a:rPr lang="en-US" dirty="0" err="1" smtClean="0"/>
              <a:t>შემთხვევაში</a:t>
            </a:r>
            <a:r>
              <a:rPr lang="en-US" dirty="0" smtClean="0"/>
              <a:t> </a:t>
            </a:r>
            <a:r>
              <a:rPr lang="en-US" dirty="0" err="1" smtClean="0"/>
              <a:t>უზრუნველყო</a:t>
            </a:r>
            <a:r>
              <a:rPr lang="ka-GE" dirty="0" smtClean="0"/>
              <a:t>ს </a:t>
            </a:r>
            <a:r>
              <a:rPr lang="en-US" dirty="0" err="1" smtClean="0"/>
              <a:t>პოლიციის</a:t>
            </a:r>
            <a:r>
              <a:rPr lang="en-US" dirty="0" smtClean="0"/>
              <a:t> </a:t>
            </a:r>
            <a:r>
              <a:rPr lang="ka-GE" dirty="0" smtClean="0"/>
              <a:t> (112–ის საშუალებით), </a:t>
            </a:r>
            <a:r>
              <a:rPr lang="en-US" dirty="0" err="1" smtClean="0"/>
              <a:t>სააგენტოს</a:t>
            </a:r>
            <a:r>
              <a:rPr lang="en-US" dirty="0" smtClean="0"/>
              <a:t> </a:t>
            </a:r>
            <a:r>
              <a:rPr lang="ka-GE" dirty="0" smtClean="0"/>
              <a:t>და ფონდის ხელმძღვანელობის </a:t>
            </a:r>
            <a:r>
              <a:rPr lang="en-US" dirty="0" err="1" smtClean="0"/>
              <a:t>ინფორმირება</a:t>
            </a:r>
            <a:endParaRPr lang="ka-GE" dirty="0" smtClean="0"/>
          </a:p>
          <a:p>
            <a:r>
              <a:rPr lang="ka-GE" dirty="0" smtClean="0"/>
              <a:t> სააგენტოს, ბავშვზე ძალადობის საფუძვლიანი ეჭვის არსებობის შემთხვევაში, ინფორმაცია უნდა მიეწოდოს </a:t>
            </a:r>
            <a:r>
              <a:rPr lang="ka-GE" b="1" i="1" dirty="0" smtClean="0"/>
              <a:t>წერილობით</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t>ბავშვის</a:t>
            </a:r>
            <a:r>
              <a:rPr lang="en-US" sz="3200" b="1" dirty="0" smtClean="0"/>
              <a:t> </a:t>
            </a:r>
            <a:r>
              <a:rPr lang="en-US" sz="3200" b="1" dirty="0" err="1" smtClean="0"/>
              <a:t>მიმართ</a:t>
            </a:r>
            <a:r>
              <a:rPr lang="en-US" sz="3200" b="1" dirty="0" smtClean="0"/>
              <a:t> </a:t>
            </a:r>
            <a:r>
              <a:rPr lang="en-US" sz="3200" b="1" dirty="0" err="1" smtClean="0"/>
              <a:t>განხორციელებულ</a:t>
            </a:r>
            <a:r>
              <a:rPr lang="en-US" sz="3200" b="1" dirty="0" smtClean="0"/>
              <a:t> </a:t>
            </a:r>
            <a:r>
              <a:rPr lang="en-US" sz="3200" b="1" dirty="0" err="1" smtClean="0"/>
              <a:t>ძალადობასთან</a:t>
            </a:r>
            <a:r>
              <a:rPr lang="en-US" sz="3200" b="1" dirty="0" smtClean="0"/>
              <a:t> </a:t>
            </a:r>
            <a:r>
              <a:rPr lang="en-US" sz="3200" b="1" dirty="0" err="1" smtClean="0"/>
              <a:t>დაკავშირებ</a:t>
            </a:r>
            <a:r>
              <a:rPr lang="ka-GE" sz="3200" b="1" dirty="0" smtClean="0"/>
              <a:t>ით</a:t>
            </a:r>
            <a:endParaRPr lang="en-US" sz="3200" dirty="0"/>
          </a:p>
        </p:txBody>
      </p:sp>
      <p:sp>
        <p:nvSpPr>
          <p:cNvPr id="3" name="Content Placeholder 2"/>
          <p:cNvSpPr>
            <a:spLocks noGrp="1"/>
          </p:cNvSpPr>
          <p:nvPr>
            <p:ph sz="quarter" idx="1"/>
          </p:nvPr>
        </p:nvSpPr>
        <p:spPr/>
        <p:txBody>
          <a:bodyPr>
            <a:normAutofit/>
          </a:bodyPr>
          <a:lstStyle/>
          <a:p>
            <a:pPr>
              <a:buNone/>
            </a:pPr>
            <a:r>
              <a:rPr lang="ka-GE" sz="2000" b="1" u="sng" dirty="0" smtClean="0"/>
              <a:t>საფუძვლიენი ეჭვის</a:t>
            </a:r>
            <a:r>
              <a:rPr lang="ka-GE" sz="2000" dirty="0" smtClean="0"/>
              <a:t> შემთხვევაში ბავშვზე</a:t>
            </a:r>
          </a:p>
          <a:p>
            <a:pPr>
              <a:buNone/>
            </a:pPr>
            <a:r>
              <a:rPr lang="ka-GE" sz="2000" dirty="0" smtClean="0"/>
              <a:t>ძალადობის შემთხვევის </a:t>
            </a:r>
            <a:r>
              <a:rPr lang="ka-GE" sz="2000" b="1" i="1" u="sng" dirty="0" smtClean="0"/>
              <a:t>სწორი მართვა</a:t>
            </a:r>
          </a:p>
          <a:p>
            <a:pPr>
              <a:buNone/>
            </a:pPr>
            <a:r>
              <a:rPr lang="ka-GE" sz="2000" dirty="0" smtClean="0"/>
              <a:t>გულისხმობს:</a:t>
            </a:r>
          </a:p>
          <a:p>
            <a:r>
              <a:rPr lang="en-US" sz="2000" dirty="0" err="1" smtClean="0"/>
              <a:t>შეფასების</a:t>
            </a:r>
            <a:r>
              <a:rPr lang="en-US" sz="2000" dirty="0" smtClean="0"/>
              <a:t>  </a:t>
            </a:r>
            <a:r>
              <a:rPr lang="en-US" sz="2000" dirty="0" err="1" smtClean="0"/>
              <a:t>შედეგების</a:t>
            </a:r>
            <a:r>
              <a:rPr lang="en-US" sz="2000" dirty="0" smtClean="0"/>
              <a:t> </a:t>
            </a:r>
            <a:r>
              <a:rPr lang="en-US" sz="2000" dirty="0" err="1" smtClean="0"/>
              <a:t>ზუსტ</a:t>
            </a:r>
            <a:r>
              <a:rPr lang="en-US" sz="2000" dirty="0" smtClean="0"/>
              <a:t> </a:t>
            </a:r>
            <a:r>
              <a:rPr lang="en-US" sz="2000" dirty="0" err="1" smtClean="0"/>
              <a:t>დოკუმენტირებასა</a:t>
            </a:r>
            <a:r>
              <a:rPr lang="en-US" sz="2000" dirty="0" smtClean="0"/>
              <a:t> </a:t>
            </a:r>
            <a:r>
              <a:rPr lang="en-US" sz="2000" dirty="0" err="1" smtClean="0"/>
              <a:t>და</a:t>
            </a:r>
            <a:r>
              <a:rPr lang="en-US" sz="2000" dirty="0" smtClean="0"/>
              <a:t> </a:t>
            </a:r>
            <a:r>
              <a:rPr lang="en-US" sz="2000" dirty="0" err="1" smtClean="0"/>
              <a:t>კონფიდენციალურობის</a:t>
            </a:r>
            <a:r>
              <a:rPr lang="en-US" sz="2000" dirty="0" smtClean="0"/>
              <a:t> </a:t>
            </a:r>
            <a:r>
              <a:rPr lang="en-US" sz="2000" dirty="0" err="1" smtClean="0"/>
              <a:t>დაცვას</a:t>
            </a:r>
            <a:r>
              <a:rPr lang="en-US" sz="2000" dirty="0" smtClean="0"/>
              <a:t>;</a:t>
            </a:r>
          </a:p>
          <a:p>
            <a:r>
              <a:rPr lang="en-US" sz="2000" dirty="0" err="1" smtClean="0"/>
              <a:t>ბავშვზე</a:t>
            </a:r>
            <a:r>
              <a:rPr lang="en-US" sz="2000" dirty="0" smtClean="0"/>
              <a:t> </a:t>
            </a:r>
            <a:r>
              <a:rPr lang="en-US" sz="2000" dirty="0" err="1" smtClean="0"/>
              <a:t>ძალადობის</a:t>
            </a:r>
            <a:r>
              <a:rPr lang="en-US" sz="2000" dirty="0" smtClean="0"/>
              <a:t> </a:t>
            </a:r>
            <a:r>
              <a:rPr lang="en-US" sz="2000" dirty="0" err="1" smtClean="0"/>
              <a:t>შედეგების</a:t>
            </a:r>
            <a:r>
              <a:rPr lang="en-US" sz="2000" dirty="0" smtClean="0"/>
              <a:t>, </a:t>
            </a:r>
            <a:r>
              <a:rPr lang="en-US" sz="2000" dirty="0" err="1" smtClean="0"/>
              <a:t>აგრეთვე</a:t>
            </a:r>
            <a:r>
              <a:rPr lang="en-US" sz="2000" dirty="0" smtClean="0"/>
              <a:t> </a:t>
            </a:r>
            <a:r>
              <a:rPr lang="en-US" sz="2000" dirty="0" err="1" smtClean="0"/>
              <a:t>სიცოცხლისა</a:t>
            </a:r>
            <a:r>
              <a:rPr lang="en-US" sz="2000" dirty="0" smtClean="0"/>
              <a:t> </a:t>
            </a:r>
            <a:r>
              <a:rPr lang="en-US" sz="2000" dirty="0" err="1" smtClean="0"/>
              <a:t>და</a:t>
            </a:r>
            <a:r>
              <a:rPr lang="en-US" sz="2000" dirty="0" smtClean="0"/>
              <a:t> </a:t>
            </a:r>
            <a:r>
              <a:rPr lang="en-US" sz="2000" dirty="0" err="1" smtClean="0"/>
              <a:t>ჯანმრთელობის</a:t>
            </a:r>
            <a:r>
              <a:rPr lang="en-US" sz="2000" dirty="0" smtClean="0"/>
              <a:t> </a:t>
            </a:r>
            <a:r>
              <a:rPr lang="en-US" sz="2000" dirty="0" err="1" smtClean="0"/>
              <a:t>რისკების</a:t>
            </a:r>
            <a:r>
              <a:rPr lang="en-US" sz="2000" dirty="0" smtClean="0"/>
              <a:t> </a:t>
            </a:r>
            <a:r>
              <a:rPr lang="en-US" sz="2000" dirty="0" err="1" smtClean="0"/>
              <a:t>შეფასებას</a:t>
            </a:r>
            <a:r>
              <a:rPr lang="en-US" sz="2000" dirty="0" smtClean="0"/>
              <a:t>;</a:t>
            </a:r>
          </a:p>
          <a:p>
            <a:r>
              <a:rPr lang="ka-GE" sz="2000" dirty="0" smtClean="0"/>
              <a:t>საჭიროების შემთხვევაში, სამედიცინო და ფსიქოლოგიური დახმარების აღმოჩენას;</a:t>
            </a:r>
            <a:endParaRPr lang="en-US" sz="2000" dirty="0" smtClean="0"/>
          </a:p>
          <a:p>
            <a:r>
              <a:rPr lang="en-US" sz="2000" dirty="0" err="1" smtClean="0"/>
              <a:t>სააგენტოსთან</a:t>
            </a:r>
            <a:r>
              <a:rPr lang="en-US" sz="2000" dirty="0" smtClean="0"/>
              <a:t> </a:t>
            </a:r>
            <a:r>
              <a:rPr lang="en-US" sz="2000" dirty="0" err="1" smtClean="0"/>
              <a:t>თანამშრომლობით</a:t>
            </a:r>
            <a:r>
              <a:rPr lang="en-US" sz="2000" dirty="0" smtClean="0"/>
              <a:t> </a:t>
            </a:r>
            <a:r>
              <a:rPr lang="en-US" sz="2000" dirty="0" err="1" smtClean="0"/>
              <a:t>ზედამხედველობის</a:t>
            </a:r>
            <a:r>
              <a:rPr lang="en-US" sz="2000" dirty="0" smtClean="0"/>
              <a:t> </a:t>
            </a:r>
            <a:r>
              <a:rPr lang="en-US" sz="2000" dirty="0" err="1" smtClean="0"/>
              <a:t>განხორციელებას</a:t>
            </a:r>
            <a:r>
              <a:rPr lang="en-US" sz="2000" dirty="0" smtClean="0"/>
              <a:t> </a:t>
            </a:r>
            <a:r>
              <a:rPr lang="en-US" sz="2000" dirty="0" err="1" smtClean="0"/>
              <a:t>ძალადობის</a:t>
            </a:r>
            <a:r>
              <a:rPr lang="en-US" sz="2000" dirty="0" smtClean="0"/>
              <a:t> </a:t>
            </a:r>
            <a:r>
              <a:rPr lang="en-US" sz="2000" dirty="0" err="1" smtClean="0"/>
              <a:t>მსხვერპლი</a:t>
            </a:r>
            <a:r>
              <a:rPr lang="en-US" sz="2000" dirty="0" smtClean="0"/>
              <a:t> </a:t>
            </a:r>
            <a:r>
              <a:rPr lang="en-US" sz="2000" dirty="0" err="1" smtClean="0"/>
              <a:t>ბავშვის</a:t>
            </a:r>
            <a:r>
              <a:rPr lang="en-US" sz="2000" dirty="0" smtClean="0"/>
              <a:t> </a:t>
            </a:r>
            <a:r>
              <a:rPr lang="en-US" sz="2000" dirty="0" err="1" smtClean="0"/>
              <a:t>მდგომარეობაზე</a:t>
            </a:r>
            <a:endParaRPr lang="en-US" sz="2000" dirty="0" smtClean="0"/>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err="1" smtClean="0"/>
              <a:t>ბავშვის</a:t>
            </a:r>
            <a:r>
              <a:rPr lang="en-US" sz="2800" b="1" dirty="0" smtClean="0"/>
              <a:t> </a:t>
            </a:r>
            <a:r>
              <a:rPr lang="en-US" sz="2800" b="1" dirty="0" err="1" smtClean="0"/>
              <a:t>მიმართ</a:t>
            </a:r>
            <a:r>
              <a:rPr lang="en-US" sz="2800" b="1" dirty="0" smtClean="0"/>
              <a:t> </a:t>
            </a:r>
            <a:r>
              <a:rPr lang="en-US" sz="2800" b="1" dirty="0" err="1" smtClean="0"/>
              <a:t>განხორციელებულ</a:t>
            </a:r>
            <a:r>
              <a:rPr lang="en-US" sz="2800" b="1" dirty="0" smtClean="0"/>
              <a:t> </a:t>
            </a:r>
            <a:r>
              <a:rPr lang="en-US" sz="2800" b="1" dirty="0" err="1" smtClean="0"/>
              <a:t>ძალადობასთან</a:t>
            </a:r>
            <a:r>
              <a:rPr lang="en-US" sz="2800" b="1" dirty="0" smtClean="0"/>
              <a:t> </a:t>
            </a:r>
            <a:r>
              <a:rPr lang="en-US" sz="2800" b="1" dirty="0" err="1" smtClean="0"/>
              <a:t>დაკავშირებ</a:t>
            </a:r>
            <a:r>
              <a:rPr lang="ka-GE" sz="2800" b="1" dirty="0" smtClean="0"/>
              <a:t>ით</a:t>
            </a:r>
            <a:endParaRPr lang="en-US" sz="2800" dirty="0"/>
          </a:p>
        </p:txBody>
      </p:sp>
      <p:sp>
        <p:nvSpPr>
          <p:cNvPr id="3" name="Content Placeholder 2"/>
          <p:cNvSpPr>
            <a:spLocks noGrp="1"/>
          </p:cNvSpPr>
          <p:nvPr>
            <p:ph sz="quarter" idx="1"/>
          </p:nvPr>
        </p:nvSpPr>
        <p:spPr>
          <a:xfrm>
            <a:off x="914400" y="1447800"/>
            <a:ext cx="7772400" cy="4861520"/>
          </a:xfrm>
        </p:spPr>
        <p:txBody>
          <a:bodyPr>
            <a:normAutofit fontScale="62500" lnSpcReduction="20000"/>
          </a:bodyPr>
          <a:lstStyle/>
          <a:p>
            <a:pPr>
              <a:buNone/>
            </a:pPr>
            <a:r>
              <a:rPr lang="ka-GE" dirty="0" smtClean="0"/>
              <a:t>ძალადობის </a:t>
            </a:r>
            <a:r>
              <a:rPr lang="en-US" b="1" u="sng" dirty="0" err="1" smtClean="0"/>
              <a:t>საფუძვლიანი</a:t>
            </a:r>
            <a:r>
              <a:rPr lang="en-US" b="1" u="sng" dirty="0" smtClean="0"/>
              <a:t> </a:t>
            </a:r>
            <a:r>
              <a:rPr lang="en-US" b="1" u="sng" dirty="0" err="1" smtClean="0"/>
              <a:t>ეჭვი</a:t>
            </a:r>
            <a:r>
              <a:rPr lang="ka-GE" b="1" u="sng" dirty="0" smtClean="0"/>
              <a:t>ს</a:t>
            </a:r>
            <a:r>
              <a:rPr lang="en-US" dirty="0" smtClean="0"/>
              <a:t> </a:t>
            </a:r>
            <a:r>
              <a:rPr lang="ka-GE" dirty="0" smtClean="0"/>
              <a:t> შესაძლო  </a:t>
            </a:r>
            <a:r>
              <a:rPr lang="en-US" dirty="0" err="1" smtClean="0"/>
              <a:t>გარემოებები</a:t>
            </a:r>
            <a:r>
              <a:rPr lang="ka-GE" dirty="0" smtClean="0"/>
              <a:t>:</a:t>
            </a:r>
          </a:p>
          <a:p>
            <a:pPr>
              <a:buNone/>
            </a:pPr>
            <a:endParaRPr lang="ka-GE" dirty="0" smtClean="0"/>
          </a:p>
          <a:p>
            <a:r>
              <a:rPr lang="en-US" dirty="0" err="1" smtClean="0"/>
              <a:t>ბავშვის</a:t>
            </a:r>
            <a:r>
              <a:rPr lang="en-US" dirty="0" smtClean="0"/>
              <a:t> </a:t>
            </a:r>
            <a:r>
              <a:rPr lang="en-US" dirty="0" err="1" smtClean="0"/>
              <a:t>განცხადება</a:t>
            </a:r>
            <a:r>
              <a:rPr lang="en-US" dirty="0" smtClean="0"/>
              <a:t>, </a:t>
            </a:r>
            <a:r>
              <a:rPr lang="en-US" dirty="0" err="1" smtClean="0"/>
              <a:t>რომ</a:t>
            </a:r>
            <a:r>
              <a:rPr lang="en-US" dirty="0" smtClean="0"/>
              <a:t> </a:t>
            </a:r>
            <a:r>
              <a:rPr lang="en-US" dirty="0" err="1" smtClean="0"/>
              <a:t>მასზე</a:t>
            </a:r>
            <a:r>
              <a:rPr lang="en-US" dirty="0" smtClean="0"/>
              <a:t> </a:t>
            </a:r>
            <a:r>
              <a:rPr lang="en-US" dirty="0" err="1" smtClean="0"/>
              <a:t>ხორციელდება</a:t>
            </a:r>
            <a:r>
              <a:rPr lang="en-US" dirty="0" smtClean="0"/>
              <a:t> </a:t>
            </a:r>
            <a:r>
              <a:rPr lang="en-US" dirty="0" err="1" smtClean="0"/>
              <a:t>ან</a:t>
            </a:r>
            <a:r>
              <a:rPr lang="en-US" dirty="0" smtClean="0"/>
              <a:t> </a:t>
            </a:r>
            <a:r>
              <a:rPr lang="en-US" dirty="0" err="1" smtClean="0"/>
              <a:t>განხორციელდა</a:t>
            </a:r>
            <a:r>
              <a:rPr lang="en-US" dirty="0" smtClean="0"/>
              <a:t> </a:t>
            </a:r>
            <a:r>
              <a:rPr lang="en-US" dirty="0" err="1" smtClean="0"/>
              <a:t>ძალადობა</a:t>
            </a:r>
            <a:r>
              <a:rPr lang="en-US" dirty="0" smtClean="0"/>
              <a:t>;</a:t>
            </a:r>
          </a:p>
          <a:p>
            <a:r>
              <a:rPr lang="en-US" dirty="0" err="1" smtClean="0"/>
              <a:t>ბავშვის</a:t>
            </a:r>
            <a:r>
              <a:rPr lang="en-US" dirty="0" smtClean="0"/>
              <a:t> </a:t>
            </a:r>
            <a:r>
              <a:rPr lang="en-US" dirty="0" err="1" smtClean="0"/>
              <a:t>მიერ</a:t>
            </a:r>
            <a:r>
              <a:rPr lang="en-US" dirty="0" smtClean="0"/>
              <a:t> </a:t>
            </a:r>
            <a:r>
              <a:rPr lang="en-US" dirty="0" err="1" smtClean="0"/>
              <a:t>ტრავმის</a:t>
            </a:r>
            <a:r>
              <a:rPr lang="en-US" dirty="0" smtClean="0"/>
              <a:t> </a:t>
            </a:r>
            <a:r>
              <a:rPr lang="en-US" dirty="0" err="1" smtClean="0"/>
              <a:t>მიზეზების</a:t>
            </a:r>
            <a:r>
              <a:rPr lang="en-US" dirty="0" smtClean="0"/>
              <a:t> </a:t>
            </a:r>
            <a:r>
              <a:rPr lang="en-US" dirty="0" err="1" smtClean="0"/>
              <a:t>ახსნის</a:t>
            </a:r>
            <a:r>
              <a:rPr lang="en-US" dirty="0" smtClean="0"/>
              <a:t> </a:t>
            </a:r>
            <a:r>
              <a:rPr lang="en-US" dirty="0" err="1" smtClean="0"/>
              <a:t>შეუძლებლობა</a:t>
            </a:r>
            <a:r>
              <a:rPr lang="en-US" dirty="0" smtClean="0"/>
              <a:t>;</a:t>
            </a:r>
          </a:p>
          <a:p>
            <a:r>
              <a:rPr lang="en-US" dirty="0" err="1" smtClean="0"/>
              <a:t>მოწმის</a:t>
            </a:r>
            <a:r>
              <a:rPr lang="en-US" dirty="0" smtClean="0"/>
              <a:t>  </a:t>
            </a:r>
            <a:r>
              <a:rPr lang="en-US" dirty="0" err="1" smtClean="0"/>
              <a:t>განცხადება</a:t>
            </a:r>
            <a:r>
              <a:rPr lang="en-US" dirty="0" smtClean="0"/>
              <a:t>, </a:t>
            </a:r>
            <a:r>
              <a:rPr lang="en-US" dirty="0" err="1" smtClean="0"/>
              <a:t>რომ</a:t>
            </a:r>
            <a:r>
              <a:rPr lang="en-US" dirty="0" smtClean="0"/>
              <a:t> </a:t>
            </a:r>
            <a:r>
              <a:rPr lang="en-US" dirty="0" err="1" smtClean="0"/>
              <a:t>იგი</a:t>
            </a:r>
            <a:r>
              <a:rPr lang="en-US" dirty="0" smtClean="0"/>
              <a:t> </a:t>
            </a:r>
            <a:r>
              <a:rPr lang="en-US" dirty="0" err="1" smtClean="0"/>
              <a:t>შეესწრო</a:t>
            </a:r>
            <a:r>
              <a:rPr lang="en-US" dirty="0" smtClean="0"/>
              <a:t> </a:t>
            </a:r>
            <a:r>
              <a:rPr lang="en-US" dirty="0" err="1" smtClean="0"/>
              <a:t>ძალადობის</a:t>
            </a:r>
            <a:r>
              <a:rPr lang="en-US" dirty="0" smtClean="0"/>
              <a:t> </a:t>
            </a:r>
            <a:r>
              <a:rPr lang="en-US" dirty="0" err="1" smtClean="0"/>
              <a:t>ფაქტს</a:t>
            </a:r>
            <a:r>
              <a:rPr lang="en-US" dirty="0" smtClean="0"/>
              <a:t>;</a:t>
            </a:r>
          </a:p>
          <a:p>
            <a:r>
              <a:rPr lang="en-US" dirty="0" err="1" smtClean="0"/>
              <a:t>მშობლის</a:t>
            </a:r>
            <a:r>
              <a:rPr lang="en-US" dirty="0" smtClean="0"/>
              <a:t>/</a:t>
            </a:r>
            <a:r>
              <a:rPr lang="en-US" dirty="0" err="1" smtClean="0"/>
              <a:t>კანონიერი</a:t>
            </a:r>
            <a:r>
              <a:rPr lang="en-US" dirty="0" smtClean="0"/>
              <a:t> </a:t>
            </a:r>
            <a:r>
              <a:rPr lang="en-US" dirty="0" err="1" smtClean="0"/>
              <a:t>წარმომადგენლის</a:t>
            </a:r>
            <a:r>
              <a:rPr lang="en-US" dirty="0" smtClean="0"/>
              <a:t>/</a:t>
            </a:r>
            <a:r>
              <a:rPr lang="en-US" dirty="0" err="1" smtClean="0"/>
              <a:t>სხვა</a:t>
            </a:r>
            <a:r>
              <a:rPr lang="en-US" dirty="0" smtClean="0"/>
              <a:t> </a:t>
            </a:r>
            <a:r>
              <a:rPr lang="en-US" dirty="0" err="1" smtClean="0"/>
              <a:t>პასუხისმგებელი</a:t>
            </a:r>
            <a:r>
              <a:rPr lang="en-US" dirty="0" smtClean="0"/>
              <a:t> </a:t>
            </a:r>
            <a:r>
              <a:rPr lang="en-US" dirty="0" err="1" smtClean="0"/>
              <a:t>პირის</a:t>
            </a:r>
            <a:r>
              <a:rPr lang="en-US" dirty="0" smtClean="0"/>
              <a:t> </a:t>
            </a:r>
            <a:r>
              <a:rPr lang="en-US" dirty="0" err="1" smtClean="0"/>
              <a:t>არაადეკვატური</a:t>
            </a:r>
            <a:r>
              <a:rPr lang="en-US" dirty="0" smtClean="0"/>
              <a:t> </a:t>
            </a:r>
            <a:r>
              <a:rPr lang="en-US" dirty="0" err="1" smtClean="0"/>
              <a:t>ქცევა</a:t>
            </a:r>
            <a:r>
              <a:rPr lang="en-US" dirty="0" smtClean="0"/>
              <a:t>, </a:t>
            </a:r>
            <a:r>
              <a:rPr lang="en-US" dirty="0" err="1" smtClean="0"/>
              <a:t>როგორიცაა</a:t>
            </a:r>
            <a:r>
              <a:rPr lang="en-US" dirty="0" smtClean="0"/>
              <a:t>:</a:t>
            </a:r>
          </a:p>
          <a:p>
            <a:r>
              <a:rPr lang="en-US" dirty="0" err="1" smtClean="0"/>
              <a:t>ბავშვის</a:t>
            </a:r>
            <a:r>
              <a:rPr lang="en-US" dirty="0" smtClean="0"/>
              <a:t> </a:t>
            </a:r>
            <a:r>
              <a:rPr lang="en-US" dirty="0" err="1" smtClean="0"/>
              <a:t>ტრავმის</a:t>
            </a:r>
            <a:r>
              <a:rPr lang="en-US" dirty="0" smtClean="0"/>
              <a:t> </a:t>
            </a:r>
            <a:r>
              <a:rPr lang="en-US" dirty="0" err="1" smtClean="0"/>
              <a:t>სიმძიმის</a:t>
            </a:r>
            <a:r>
              <a:rPr lang="en-US" dirty="0" smtClean="0"/>
              <a:t> </a:t>
            </a:r>
            <a:r>
              <a:rPr lang="en-US" dirty="0" err="1" smtClean="0"/>
              <a:t>შეუსაბამობა</a:t>
            </a:r>
            <a:r>
              <a:rPr lang="en-US" dirty="0" smtClean="0"/>
              <a:t> </a:t>
            </a:r>
            <a:r>
              <a:rPr lang="en-US" dirty="0" err="1" smtClean="0"/>
              <a:t>ტრავმის</a:t>
            </a:r>
            <a:r>
              <a:rPr lang="en-US" dirty="0" smtClean="0"/>
              <a:t> </a:t>
            </a:r>
            <a:r>
              <a:rPr lang="en-US" dirty="0" err="1" smtClean="0"/>
              <a:t>მიღების</a:t>
            </a:r>
            <a:r>
              <a:rPr lang="en-US" dirty="0" smtClean="0"/>
              <a:t> </a:t>
            </a:r>
            <a:r>
              <a:rPr lang="en-US" dirty="0" err="1" smtClean="0"/>
              <a:t>შესახებ</a:t>
            </a:r>
            <a:r>
              <a:rPr lang="en-US" dirty="0" smtClean="0"/>
              <a:t> </a:t>
            </a:r>
            <a:r>
              <a:rPr lang="en-US" dirty="0" err="1" smtClean="0"/>
              <a:t>მშობლის</a:t>
            </a:r>
            <a:r>
              <a:rPr lang="en-US" dirty="0" smtClean="0"/>
              <a:t>/</a:t>
            </a:r>
            <a:r>
              <a:rPr lang="en-US" dirty="0" err="1" smtClean="0"/>
              <a:t>კანონიერი</a:t>
            </a:r>
            <a:r>
              <a:rPr lang="en-US" dirty="0" smtClean="0"/>
              <a:t> </a:t>
            </a:r>
            <a:r>
              <a:rPr lang="en-US" dirty="0" err="1" smtClean="0"/>
              <a:t>წარმომადგენლის</a:t>
            </a:r>
            <a:r>
              <a:rPr lang="en-US" dirty="0" smtClean="0"/>
              <a:t>/</a:t>
            </a:r>
            <a:r>
              <a:rPr lang="en-US" dirty="0" err="1" smtClean="0"/>
              <a:t>სხვა</a:t>
            </a:r>
            <a:r>
              <a:rPr lang="en-US" dirty="0" smtClean="0"/>
              <a:t> </a:t>
            </a:r>
            <a:r>
              <a:rPr lang="en-US" dirty="0" err="1" smtClean="0"/>
              <a:t>პასუხისმგებელი</a:t>
            </a:r>
            <a:r>
              <a:rPr lang="en-US" dirty="0" smtClean="0"/>
              <a:t> </a:t>
            </a:r>
            <a:r>
              <a:rPr lang="en-US" dirty="0" err="1" smtClean="0"/>
              <a:t>პირის</a:t>
            </a:r>
            <a:r>
              <a:rPr lang="en-US" dirty="0" smtClean="0"/>
              <a:t> </a:t>
            </a:r>
            <a:r>
              <a:rPr lang="en-US" dirty="0" err="1" smtClean="0"/>
              <a:t>მონათხრობთან</a:t>
            </a:r>
            <a:r>
              <a:rPr lang="en-US" dirty="0" smtClean="0"/>
              <a:t>;</a:t>
            </a:r>
          </a:p>
          <a:p>
            <a:r>
              <a:rPr lang="en-US" dirty="0" err="1" smtClean="0"/>
              <a:t>ბავშვის</a:t>
            </a:r>
            <a:r>
              <a:rPr lang="en-US" dirty="0" smtClean="0"/>
              <a:t> </a:t>
            </a:r>
            <a:r>
              <a:rPr lang="en-US" dirty="0" err="1" smtClean="0"/>
              <a:t>ტრავმის</a:t>
            </a:r>
            <a:r>
              <a:rPr lang="en-US" dirty="0" smtClean="0"/>
              <a:t> </a:t>
            </a:r>
            <a:r>
              <a:rPr lang="en-US" dirty="0" err="1" smtClean="0"/>
              <a:t>სიმძიმის</a:t>
            </a:r>
            <a:r>
              <a:rPr lang="en-US" dirty="0" smtClean="0"/>
              <a:t> </a:t>
            </a:r>
            <a:r>
              <a:rPr lang="en-US" dirty="0" err="1" smtClean="0"/>
              <a:t>შეუსაბამობა</a:t>
            </a:r>
            <a:r>
              <a:rPr lang="en-US" dirty="0" smtClean="0"/>
              <a:t> </a:t>
            </a:r>
            <a:r>
              <a:rPr lang="en-US" dirty="0" err="1" smtClean="0"/>
              <a:t>ტრავმის</a:t>
            </a:r>
            <a:r>
              <a:rPr lang="en-US" dirty="0" smtClean="0"/>
              <a:t> </a:t>
            </a:r>
            <a:r>
              <a:rPr lang="en-US" dirty="0" err="1" smtClean="0"/>
              <a:t>მიღების</a:t>
            </a:r>
            <a:r>
              <a:rPr lang="en-US" dirty="0" smtClean="0"/>
              <a:t> </a:t>
            </a:r>
            <a:r>
              <a:rPr lang="en-US" dirty="0" err="1" smtClean="0"/>
              <a:t>შესახებ</a:t>
            </a:r>
            <a:r>
              <a:rPr lang="en-US" dirty="0" smtClean="0"/>
              <a:t> </a:t>
            </a:r>
            <a:r>
              <a:rPr lang="en-US" dirty="0" err="1" smtClean="0"/>
              <a:t>სხვადასხვა</a:t>
            </a:r>
            <a:r>
              <a:rPr lang="en-US" dirty="0" smtClean="0"/>
              <a:t> </a:t>
            </a:r>
            <a:r>
              <a:rPr lang="en-US" dirty="0" err="1" smtClean="0"/>
              <a:t>პირთა</a:t>
            </a:r>
            <a:r>
              <a:rPr lang="en-US" dirty="0" smtClean="0"/>
              <a:t> </a:t>
            </a:r>
            <a:r>
              <a:rPr lang="en-US" dirty="0" err="1" smtClean="0"/>
              <a:t>მონათხრობებს</a:t>
            </a:r>
            <a:r>
              <a:rPr lang="en-US" dirty="0" smtClean="0"/>
              <a:t> </a:t>
            </a:r>
            <a:r>
              <a:rPr lang="en-US" dirty="0" err="1" smtClean="0"/>
              <a:t>შორის</a:t>
            </a:r>
            <a:r>
              <a:rPr lang="en-US" dirty="0" smtClean="0"/>
              <a:t>;</a:t>
            </a:r>
          </a:p>
          <a:p>
            <a:r>
              <a:rPr lang="en-US" dirty="0" err="1" smtClean="0"/>
              <a:t>მშობლის</a:t>
            </a:r>
            <a:r>
              <a:rPr lang="en-US" dirty="0" smtClean="0"/>
              <a:t>/</a:t>
            </a:r>
            <a:r>
              <a:rPr lang="en-US" dirty="0" err="1" smtClean="0"/>
              <a:t>კანონიერი</a:t>
            </a:r>
            <a:r>
              <a:rPr lang="en-US" dirty="0" smtClean="0"/>
              <a:t> </a:t>
            </a:r>
            <a:r>
              <a:rPr lang="en-US" dirty="0" err="1" smtClean="0"/>
              <a:t>წარმომადგენლის</a:t>
            </a:r>
            <a:r>
              <a:rPr lang="en-US" dirty="0" smtClean="0"/>
              <a:t>/</a:t>
            </a:r>
            <a:r>
              <a:rPr lang="en-US" dirty="0" err="1" smtClean="0"/>
              <a:t>სხვა</a:t>
            </a:r>
            <a:r>
              <a:rPr lang="en-US" dirty="0" smtClean="0"/>
              <a:t> </a:t>
            </a:r>
            <a:r>
              <a:rPr lang="en-US" dirty="0" err="1" smtClean="0"/>
              <a:t>პასუხისმგებელი</a:t>
            </a:r>
            <a:r>
              <a:rPr lang="en-US" dirty="0" smtClean="0"/>
              <a:t> </a:t>
            </a:r>
            <a:r>
              <a:rPr lang="en-US" dirty="0" err="1" smtClean="0"/>
              <a:t>პირის</a:t>
            </a:r>
            <a:r>
              <a:rPr lang="en-US" dirty="0" smtClean="0"/>
              <a:t> </a:t>
            </a:r>
            <a:r>
              <a:rPr lang="en-US" dirty="0" err="1" smtClean="0"/>
              <a:t>მონათხრობის</a:t>
            </a:r>
            <a:r>
              <a:rPr lang="en-US" dirty="0" smtClean="0"/>
              <a:t> </a:t>
            </a:r>
            <a:r>
              <a:rPr lang="en-US" dirty="0" err="1" smtClean="0"/>
              <a:t>დეტალების</a:t>
            </a:r>
            <a:r>
              <a:rPr lang="en-US" dirty="0" smtClean="0"/>
              <a:t> </a:t>
            </a:r>
            <a:r>
              <a:rPr lang="en-US" dirty="0" err="1" smtClean="0"/>
              <a:t>მუდმივი</a:t>
            </a:r>
            <a:r>
              <a:rPr lang="en-US" dirty="0" smtClean="0"/>
              <a:t> </a:t>
            </a:r>
            <a:r>
              <a:rPr lang="en-US" dirty="0" err="1" smtClean="0"/>
              <a:t>ცვლილება</a:t>
            </a:r>
            <a:r>
              <a:rPr lang="en-US" dirty="0" smtClean="0"/>
              <a:t>;</a:t>
            </a:r>
          </a:p>
          <a:p>
            <a:r>
              <a:rPr lang="en-US" dirty="0" err="1" smtClean="0"/>
              <a:t>მშობლის</a:t>
            </a:r>
            <a:r>
              <a:rPr lang="en-US" dirty="0" smtClean="0"/>
              <a:t>/</a:t>
            </a:r>
            <a:r>
              <a:rPr lang="en-US" dirty="0" err="1" smtClean="0"/>
              <a:t>კანონიერი</a:t>
            </a:r>
            <a:r>
              <a:rPr lang="en-US" dirty="0" smtClean="0"/>
              <a:t> </a:t>
            </a:r>
            <a:r>
              <a:rPr lang="en-US" dirty="0" err="1" smtClean="0"/>
              <a:t>წარმომადგენლის</a:t>
            </a:r>
            <a:r>
              <a:rPr lang="en-US" dirty="0" smtClean="0"/>
              <a:t>/</a:t>
            </a:r>
            <a:r>
              <a:rPr lang="en-US" dirty="0" err="1" smtClean="0"/>
              <a:t>სხვა</a:t>
            </a:r>
            <a:r>
              <a:rPr lang="en-US" dirty="0" smtClean="0"/>
              <a:t> </a:t>
            </a:r>
            <a:r>
              <a:rPr lang="en-US" dirty="0" err="1" smtClean="0"/>
              <a:t>პასუხისმგებელი</a:t>
            </a:r>
            <a:r>
              <a:rPr lang="en-US" dirty="0" smtClean="0"/>
              <a:t> </a:t>
            </a:r>
            <a:r>
              <a:rPr lang="en-US" dirty="0" err="1" smtClean="0"/>
              <a:t>პირის</a:t>
            </a:r>
            <a:r>
              <a:rPr lang="en-US" dirty="0" smtClean="0"/>
              <a:t> </a:t>
            </a:r>
            <a:r>
              <a:rPr lang="en-US" dirty="0" err="1" smtClean="0"/>
              <a:t>არაადეკვატური</a:t>
            </a:r>
            <a:r>
              <a:rPr lang="en-US" dirty="0" smtClean="0"/>
              <a:t> </a:t>
            </a:r>
            <a:r>
              <a:rPr lang="en-US" dirty="0" err="1" smtClean="0"/>
              <a:t>რეაგირება</a:t>
            </a:r>
            <a:r>
              <a:rPr lang="en-US" dirty="0" smtClean="0"/>
              <a:t> </a:t>
            </a:r>
            <a:r>
              <a:rPr lang="en-US" dirty="0" err="1" smtClean="0"/>
              <a:t>ბავშვის</a:t>
            </a:r>
            <a:r>
              <a:rPr lang="en-US" dirty="0" smtClean="0"/>
              <a:t> </a:t>
            </a:r>
            <a:r>
              <a:rPr lang="en-US" dirty="0" err="1" smtClean="0"/>
              <a:t>ტრავმაზე</a:t>
            </a:r>
            <a:r>
              <a:rPr lang="en-US" dirty="0" smtClean="0"/>
              <a:t>;</a:t>
            </a:r>
          </a:p>
          <a:p>
            <a:r>
              <a:rPr lang="en-US" dirty="0" err="1" smtClean="0"/>
              <a:t>ბავშვის</a:t>
            </a:r>
            <a:r>
              <a:rPr lang="en-US" dirty="0" smtClean="0"/>
              <a:t> </a:t>
            </a:r>
            <a:r>
              <a:rPr lang="en-US" dirty="0" err="1" smtClean="0"/>
              <a:t>მიერ</a:t>
            </a:r>
            <a:r>
              <a:rPr lang="en-US" dirty="0" smtClean="0"/>
              <a:t> </a:t>
            </a:r>
            <a:r>
              <a:rPr lang="en-US" dirty="0" err="1" smtClean="0"/>
              <a:t>ტრავმის</a:t>
            </a:r>
            <a:r>
              <a:rPr lang="en-US" dirty="0" smtClean="0"/>
              <a:t> </a:t>
            </a:r>
            <a:r>
              <a:rPr lang="en-US" dirty="0" err="1" smtClean="0"/>
              <a:t>მიზეზის</a:t>
            </a:r>
            <a:r>
              <a:rPr lang="en-US" dirty="0" smtClean="0"/>
              <a:t> </a:t>
            </a:r>
            <a:r>
              <a:rPr lang="en-US" dirty="0" err="1" smtClean="0"/>
              <a:t>აუხსნელობა</a:t>
            </a:r>
            <a:r>
              <a:rPr lang="en-US" dirty="0" smtClean="0"/>
              <a:t>;</a:t>
            </a:r>
          </a:p>
          <a:p>
            <a:r>
              <a:rPr lang="en-US" dirty="0" err="1" smtClean="0"/>
              <a:t>სხვა</a:t>
            </a:r>
            <a:r>
              <a:rPr lang="en-US" dirty="0" smtClean="0"/>
              <a:t> </a:t>
            </a:r>
            <a:r>
              <a:rPr lang="en-US" dirty="0" err="1" smtClean="0"/>
              <a:t>გარემოებები</a:t>
            </a:r>
            <a:r>
              <a:rPr lang="en-US" dirty="0" smtClean="0"/>
              <a:t>, </a:t>
            </a:r>
            <a:r>
              <a:rPr lang="en-US" dirty="0" err="1" smtClean="0"/>
              <a:t>რომლებიც</a:t>
            </a:r>
            <a:r>
              <a:rPr lang="en-US" dirty="0" smtClean="0"/>
              <a:t> </a:t>
            </a:r>
            <a:r>
              <a:rPr lang="en-US" dirty="0" err="1" smtClean="0"/>
              <a:t>მაღალი</a:t>
            </a:r>
            <a:r>
              <a:rPr lang="en-US" dirty="0" smtClean="0"/>
              <a:t> </a:t>
            </a:r>
            <a:r>
              <a:rPr lang="en-US" dirty="0" err="1" smtClean="0"/>
              <a:t>ალბათობით</a:t>
            </a:r>
            <a:r>
              <a:rPr lang="en-US" dirty="0" smtClean="0"/>
              <a:t> </a:t>
            </a:r>
            <a:r>
              <a:rPr lang="en-US" dirty="0" err="1" smtClean="0"/>
              <a:t>ქმნის</a:t>
            </a:r>
            <a:r>
              <a:rPr lang="en-US" dirty="0" smtClean="0"/>
              <a:t> </a:t>
            </a:r>
            <a:r>
              <a:rPr lang="en-US" dirty="0" err="1" smtClean="0"/>
              <a:t>საფუძველს</a:t>
            </a:r>
            <a:r>
              <a:rPr lang="en-US" dirty="0" smtClean="0"/>
              <a:t> </a:t>
            </a:r>
            <a:r>
              <a:rPr lang="en-US" dirty="0" err="1" smtClean="0"/>
              <a:t>ვარაუდისათვის</a:t>
            </a:r>
            <a:r>
              <a:rPr lang="en-US" dirty="0" smtClean="0"/>
              <a:t>, </a:t>
            </a:r>
            <a:r>
              <a:rPr lang="en-US" dirty="0" err="1" smtClean="0"/>
              <a:t>რომ</a:t>
            </a:r>
            <a:r>
              <a:rPr lang="en-US" dirty="0" smtClean="0"/>
              <a:t> </a:t>
            </a:r>
            <a:r>
              <a:rPr lang="en-US" dirty="0" err="1" smtClean="0"/>
              <a:t>ბავშვზე</a:t>
            </a:r>
            <a:r>
              <a:rPr lang="en-US" dirty="0" smtClean="0"/>
              <a:t> </a:t>
            </a:r>
            <a:r>
              <a:rPr lang="en-US" dirty="0" err="1" smtClean="0"/>
              <a:t>განხორციელდა</a:t>
            </a:r>
            <a:r>
              <a:rPr lang="en-US" dirty="0" smtClean="0"/>
              <a:t> </a:t>
            </a:r>
            <a:r>
              <a:rPr lang="en-US" dirty="0" err="1" smtClean="0"/>
              <a:t>ძალადობა</a:t>
            </a:r>
            <a:r>
              <a:rPr lang="en-US" dirty="0" smtClean="0"/>
              <a:t>.</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ipe(down)">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wipe(down)">
                                      <p:cBhvr>
                                        <p:cTn id="5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err="1" smtClean="0"/>
              <a:t>ბავშვის</a:t>
            </a:r>
            <a:r>
              <a:rPr lang="en-US" sz="2800" b="1" dirty="0" smtClean="0"/>
              <a:t> </a:t>
            </a:r>
            <a:r>
              <a:rPr lang="en-US" sz="2800" b="1" dirty="0" err="1" smtClean="0"/>
              <a:t>მიმართ</a:t>
            </a:r>
            <a:r>
              <a:rPr lang="en-US" sz="2800" b="1" dirty="0" smtClean="0"/>
              <a:t> </a:t>
            </a:r>
            <a:r>
              <a:rPr lang="en-US" sz="2800" b="1" dirty="0" err="1" smtClean="0"/>
              <a:t>განხორციელებულ</a:t>
            </a:r>
            <a:r>
              <a:rPr lang="en-US" sz="2800" b="1" dirty="0" smtClean="0"/>
              <a:t> </a:t>
            </a:r>
            <a:r>
              <a:rPr lang="en-US" sz="2800" b="1" dirty="0" err="1" smtClean="0"/>
              <a:t>ძალადობასთან</a:t>
            </a:r>
            <a:r>
              <a:rPr lang="en-US" sz="2800" b="1" dirty="0" smtClean="0"/>
              <a:t> </a:t>
            </a:r>
            <a:r>
              <a:rPr lang="en-US" sz="2800" b="1" dirty="0" err="1" smtClean="0"/>
              <a:t>დაკავშირებ</a:t>
            </a:r>
            <a:r>
              <a:rPr lang="ka-GE" sz="2800" b="1" dirty="0" smtClean="0"/>
              <a:t>ით</a:t>
            </a:r>
            <a:endParaRPr lang="en-US" sz="2800" dirty="0"/>
          </a:p>
        </p:txBody>
      </p:sp>
      <p:sp>
        <p:nvSpPr>
          <p:cNvPr id="3" name="Content Placeholder 2"/>
          <p:cNvSpPr>
            <a:spLocks noGrp="1"/>
          </p:cNvSpPr>
          <p:nvPr>
            <p:ph sz="quarter" idx="1"/>
          </p:nvPr>
        </p:nvSpPr>
        <p:spPr>
          <a:xfrm>
            <a:off x="683568" y="1447800"/>
            <a:ext cx="8003232" cy="4572000"/>
          </a:xfrm>
        </p:spPr>
        <p:txBody>
          <a:bodyPr>
            <a:normAutofit/>
          </a:bodyPr>
          <a:lstStyle/>
          <a:p>
            <a:pPr>
              <a:buNone/>
            </a:pPr>
            <a:r>
              <a:rPr lang="ka-GE" sz="2000" b="1" dirty="0" smtClean="0"/>
              <a:t>თავშესაფრის მულტიდისციპლინური გუნდი</a:t>
            </a:r>
          </a:p>
          <a:p>
            <a:pPr>
              <a:buNone/>
            </a:pPr>
            <a:r>
              <a:rPr lang="ka-GE" sz="2000" b="1" dirty="0" smtClean="0"/>
              <a:t>ვალდებულია:</a:t>
            </a:r>
          </a:p>
          <a:p>
            <a:r>
              <a:rPr lang="ka-GE" sz="2000" dirty="0" smtClean="0"/>
              <a:t>ბენეფიციარისთვის მომსახურების მიწოდების პროცესში გამოარკვიოს, </a:t>
            </a:r>
            <a:r>
              <a:rPr lang="ka-GE" sz="2000" b="1" i="1" dirty="0" smtClean="0"/>
              <a:t>ბენეფიციარის შვილები</a:t>
            </a:r>
            <a:r>
              <a:rPr lang="ka-GE" sz="2000" dirty="0" smtClean="0"/>
              <a:t>, რომლებიც მომსახურებით სარგებლობენ მსხვერპლზე დამოკიდებული პირის სტატუსით, არიან თუ არა პირდაპირი და/ან ირიბი ძალადობის მსხვერპლები ოჯახის წევრ(ებ)ისგან და</a:t>
            </a:r>
          </a:p>
          <a:p>
            <a:r>
              <a:rPr lang="ka-GE" sz="2000" dirty="0" smtClean="0"/>
              <a:t>იმ შემთხვევაში, თუ მათ მიმართ გამოვლინდება ძალადობის ეჭვი, უნდა მოხდეს შემთხვევის ადგილზე გაანალიზება</a:t>
            </a:r>
          </a:p>
          <a:p>
            <a:r>
              <a:rPr lang="ka-GE" sz="2000" dirty="0" smtClean="0"/>
              <a:t> ხოლო </a:t>
            </a:r>
            <a:r>
              <a:rPr lang="ka-GE" sz="2000" b="1" i="1" dirty="0" smtClean="0"/>
              <a:t>საფუძვლიანი ეჭვის </a:t>
            </a:r>
            <a:r>
              <a:rPr lang="ka-GE" sz="2000" b="1" i="1" dirty="0" smtClean="0"/>
              <a:t> </a:t>
            </a:r>
            <a:r>
              <a:rPr lang="ka-GE" sz="2000" dirty="0" smtClean="0"/>
              <a:t>შემთხვევაში </a:t>
            </a:r>
            <a:r>
              <a:rPr lang="ka-GE" sz="2000" dirty="0" smtClean="0"/>
              <a:t>-  </a:t>
            </a:r>
            <a:r>
              <a:rPr lang="en-US" sz="2000" dirty="0" err="1" smtClean="0"/>
              <a:t>სააგენტოს</a:t>
            </a:r>
            <a:r>
              <a:rPr lang="en-US" sz="2000" dirty="0" smtClean="0"/>
              <a:t>, </a:t>
            </a:r>
            <a:r>
              <a:rPr lang="en-US" sz="2000" dirty="0" err="1" smtClean="0"/>
              <a:t>პოლიციის</a:t>
            </a:r>
            <a:r>
              <a:rPr lang="en-US" sz="2000" dirty="0" smtClean="0"/>
              <a:t> </a:t>
            </a:r>
            <a:r>
              <a:rPr lang="ka-GE" sz="2000" dirty="0" smtClean="0"/>
              <a:t>და ფონდის ხელმძღვანელობის </a:t>
            </a:r>
            <a:r>
              <a:rPr lang="en-US" sz="2000" dirty="0" err="1" smtClean="0"/>
              <a:t>ინფორმირება</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p:txBody>
          <a:bodyPr>
            <a:normAutofit fontScale="85000" lnSpcReduction="10000"/>
          </a:bodyPr>
          <a:lstStyle/>
          <a:p>
            <a:pPr>
              <a:buNone/>
            </a:pPr>
            <a:r>
              <a:rPr lang="ka-GE" b="1" dirty="0" smtClean="0"/>
              <a:t>კრიზისული ცენტრის მულტიდისციპლინური გუნდი</a:t>
            </a:r>
          </a:p>
          <a:p>
            <a:pPr>
              <a:buNone/>
            </a:pPr>
            <a:r>
              <a:rPr lang="ka-GE" b="1" dirty="0" smtClean="0"/>
              <a:t>ვალდებულია:</a:t>
            </a:r>
          </a:p>
          <a:p>
            <a:r>
              <a:rPr lang="ka-GE" dirty="0" smtClean="0"/>
              <a:t>  მსხვერპლისთვის/სავარაუდო მსხვერპლისთვის მომსახურების მიწოდების პროცესში გამოარკვიოს ჰყავს თუ არა არასრულწლოვანი შვილები და დაადგინოს, ბავშვები არიან თუ არა აღიარებული ძალადობის მსხვერპლებად</a:t>
            </a:r>
          </a:p>
          <a:p>
            <a:r>
              <a:rPr lang="ka-GE" dirty="0" smtClean="0"/>
              <a:t>იმ შემთხვევაში, თუ დადგინდება, რომ ბავშები არ არიან აღიარებული ძალადობის მსხვერპლად, თუმცა გამოვლინდება ბავშვ(ებ)ის მიმართ </a:t>
            </a:r>
            <a:r>
              <a:rPr lang="ka-GE" b="1" i="1" dirty="0" smtClean="0"/>
              <a:t>პირდაპირი და/ან ირიბი ძალადობის ეჭვი</a:t>
            </a:r>
            <a:r>
              <a:rPr lang="ka-GE" dirty="0" smtClean="0"/>
              <a:t>, უნდა მოხდეს შემთხვევის ადგილზე გაანალიზება, ხოლო </a:t>
            </a:r>
            <a:r>
              <a:rPr lang="ka-GE" b="1" i="1" u="sng" dirty="0" smtClean="0"/>
              <a:t>საფუძვლიანი ეჭვის </a:t>
            </a:r>
            <a:r>
              <a:rPr lang="ka-GE" dirty="0" smtClean="0"/>
              <a:t>შემთხვევაში -  </a:t>
            </a:r>
            <a:r>
              <a:rPr lang="en-US" dirty="0" err="1" smtClean="0"/>
              <a:t>სააგენტოს</a:t>
            </a:r>
            <a:r>
              <a:rPr lang="en-US" dirty="0" smtClean="0"/>
              <a:t>, </a:t>
            </a:r>
            <a:r>
              <a:rPr lang="en-US" dirty="0" err="1" smtClean="0"/>
              <a:t>პოლიციის</a:t>
            </a:r>
            <a:r>
              <a:rPr lang="en-US" dirty="0" smtClean="0"/>
              <a:t> </a:t>
            </a:r>
            <a:r>
              <a:rPr lang="ka-GE" dirty="0" smtClean="0"/>
              <a:t>და ფონდის ხელმძღვანელობის </a:t>
            </a:r>
            <a:r>
              <a:rPr lang="en-US" dirty="0" err="1" smtClean="0"/>
              <a:t>ინფორმირება</a:t>
            </a:r>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p:txBody>
          <a:bodyPr/>
          <a:lstStyle/>
          <a:p>
            <a:pPr>
              <a:buNone/>
            </a:pPr>
            <a:r>
              <a:rPr lang="en-US" b="1" dirty="0" err="1" smtClean="0"/>
              <a:t>ბავშვზე</a:t>
            </a:r>
            <a:r>
              <a:rPr lang="en-US" b="1" dirty="0" smtClean="0"/>
              <a:t> </a:t>
            </a:r>
            <a:r>
              <a:rPr lang="en-US" b="1" dirty="0" err="1" smtClean="0"/>
              <a:t>ძალადობის</a:t>
            </a:r>
            <a:r>
              <a:rPr lang="en-US" b="1" dirty="0" smtClean="0"/>
              <a:t> </a:t>
            </a:r>
            <a:r>
              <a:rPr lang="en-US" b="1" dirty="0" err="1" smtClean="0"/>
              <a:t>შემთხვევის</a:t>
            </a:r>
            <a:r>
              <a:rPr lang="en-US" b="1" dirty="0" smtClean="0"/>
              <a:t> </a:t>
            </a:r>
            <a:r>
              <a:rPr lang="en-US" b="1" dirty="0" err="1" smtClean="0"/>
              <a:t>გამოვლენა</a:t>
            </a:r>
            <a:r>
              <a:rPr lang="ka-GE" b="1" dirty="0" smtClean="0"/>
              <a:t>:</a:t>
            </a:r>
          </a:p>
          <a:p>
            <a:pPr>
              <a:buNone/>
            </a:pPr>
            <a:endParaRPr lang="ka-GE" b="1" dirty="0" smtClean="0"/>
          </a:p>
          <a:p>
            <a:r>
              <a:rPr lang="ka-GE" sz="1800" dirty="0" smtClean="0"/>
              <a:t>ევალება ყველა თანამშრომელს </a:t>
            </a:r>
            <a:r>
              <a:rPr lang="en-US" sz="1800" dirty="0" err="1" smtClean="0"/>
              <a:t>რომელსაც</a:t>
            </a:r>
            <a:r>
              <a:rPr lang="en-US" sz="1800" dirty="0" smtClean="0"/>
              <a:t> </a:t>
            </a:r>
            <a:r>
              <a:rPr lang="en-US" sz="1800" dirty="0" err="1" smtClean="0"/>
              <a:t>შეხება</a:t>
            </a:r>
            <a:r>
              <a:rPr lang="en-US" sz="1800" dirty="0" smtClean="0"/>
              <a:t> </a:t>
            </a:r>
            <a:r>
              <a:rPr lang="en-US" sz="1800" dirty="0" err="1" smtClean="0"/>
              <a:t>აქვს</a:t>
            </a:r>
            <a:r>
              <a:rPr lang="en-US" sz="1800" dirty="0" smtClean="0"/>
              <a:t> </a:t>
            </a:r>
            <a:r>
              <a:rPr lang="en-US" sz="1800" dirty="0" err="1" smtClean="0"/>
              <a:t>ბავშვებთან</a:t>
            </a:r>
            <a:r>
              <a:rPr lang="en-US" sz="1800" dirty="0" smtClean="0"/>
              <a:t> </a:t>
            </a:r>
            <a:r>
              <a:rPr lang="en-US" sz="1800" dirty="0" err="1" smtClean="0"/>
              <a:t>ან</a:t>
            </a:r>
            <a:r>
              <a:rPr lang="en-US" sz="1800" dirty="0" smtClean="0"/>
              <a:t>/</a:t>
            </a:r>
            <a:r>
              <a:rPr lang="en-US" sz="1800" dirty="0" err="1" smtClean="0"/>
              <a:t>და</a:t>
            </a:r>
            <a:r>
              <a:rPr lang="en-US" sz="1800" dirty="0" smtClean="0"/>
              <a:t> </a:t>
            </a:r>
            <a:r>
              <a:rPr lang="en-US" sz="1800" dirty="0" err="1" smtClean="0"/>
              <a:t>მათ</a:t>
            </a:r>
            <a:r>
              <a:rPr lang="en-US" sz="1800" dirty="0" smtClean="0"/>
              <a:t> </a:t>
            </a:r>
            <a:r>
              <a:rPr lang="en-US" sz="1800" dirty="0" err="1" smtClean="0"/>
              <a:t>ოჯახებთან</a:t>
            </a:r>
            <a:r>
              <a:rPr lang="en-US" sz="1800" dirty="0" smtClean="0"/>
              <a:t> </a:t>
            </a:r>
            <a:r>
              <a:rPr lang="en-US" sz="1800" dirty="0" err="1" smtClean="0"/>
              <a:t>ან</a:t>
            </a:r>
            <a:r>
              <a:rPr lang="en-US" sz="1800" dirty="0" smtClean="0"/>
              <a:t> </a:t>
            </a:r>
            <a:r>
              <a:rPr lang="en-US" sz="1800" dirty="0" err="1" smtClean="0"/>
              <a:t>იმ</a:t>
            </a:r>
            <a:r>
              <a:rPr lang="en-US" sz="1800" dirty="0" smtClean="0"/>
              <a:t> </a:t>
            </a:r>
            <a:r>
              <a:rPr lang="en-US" sz="1800" dirty="0" err="1" smtClean="0"/>
              <a:t>გარემოსთან</a:t>
            </a:r>
            <a:r>
              <a:rPr lang="en-US" sz="1800" dirty="0" smtClean="0"/>
              <a:t>, </a:t>
            </a:r>
            <a:r>
              <a:rPr lang="en-US" sz="1800" dirty="0" err="1" smtClean="0"/>
              <a:t>სადაც</a:t>
            </a:r>
            <a:r>
              <a:rPr lang="en-US" sz="1800" dirty="0" smtClean="0"/>
              <a:t> </a:t>
            </a:r>
            <a:r>
              <a:rPr lang="en-US" sz="1800" dirty="0" err="1" smtClean="0"/>
              <a:t>ბავშვი</a:t>
            </a:r>
            <a:r>
              <a:rPr lang="en-US" sz="1800" dirty="0" smtClean="0"/>
              <a:t>  </a:t>
            </a:r>
            <a:r>
              <a:rPr lang="en-US" sz="1800" dirty="0" err="1" smtClean="0"/>
              <a:t>იმყოფება</a:t>
            </a:r>
            <a:endParaRPr lang="ka-GE" sz="1800" dirty="0" smtClean="0"/>
          </a:p>
          <a:p>
            <a:pPr>
              <a:buNone/>
            </a:pPr>
            <a:endParaRPr lang="ka-GE" sz="1800" dirty="0" smtClean="0"/>
          </a:p>
          <a:p>
            <a:r>
              <a:rPr lang="en-US" sz="1800" dirty="0" err="1" smtClean="0"/>
              <a:t>ბავშვზე</a:t>
            </a:r>
            <a:r>
              <a:rPr lang="en-US" sz="1800" dirty="0" smtClean="0"/>
              <a:t> </a:t>
            </a:r>
            <a:r>
              <a:rPr lang="en-US" sz="1800" dirty="0" err="1" smtClean="0"/>
              <a:t>სავარაუდოდ</a:t>
            </a:r>
            <a:r>
              <a:rPr lang="en-US" sz="1800" dirty="0" smtClean="0"/>
              <a:t> </a:t>
            </a:r>
            <a:r>
              <a:rPr lang="en-US" sz="1800" dirty="0" err="1" smtClean="0"/>
              <a:t>განხორციელებულ</a:t>
            </a:r>
            <a:r>
              <a:rPr lang="en-US" sz="1800" dirty="0" smtClean="0"/>
              <a:t> </a:t>
            </a:r>
            <a:r>
              <a:rPr lang="en-US" sz="1800" dirty="0" err="1" smtClean="0"/>
              <a:t>ძალადობაზე</a:t>
            </a:r>
            <a:r>
              <a:rPr lang="en-US" sz="1800" dirty="0" smtClean="0"/>
              <a:t> </a:t>
            </a:r>
            <a:r>
              <a:rPr lang="en-US" sz="1800" dirty="0" err="1" smtClean="0"/>
              <a:t>შესაძლოა</a:t>
            </a:r>
            <a:r>
              <a:rPr lang="en-US" sz="1800" dirty="0" smtClean="0"/>
              <a:t> </a:t>
            </a:r>
            <a:r>
              <a:rPr lang="en-US" sz="1800" dirty="0" err="1" smtClean="0"/>
              <a:t>მიუთითებდეს</a:t>
            </a:r>
            <a:r>
              <a:rPr lang="en-US" sz="1800" dirty="0" smtClean="0"/>
              <a:t> </a:t>
            </a:r>
            <a:r>
              <a:rPr lang="ka-GE" sz="1800" dirty="0" smtClean="0"/>
              <a:t> </a:t>
            </a:r>
            <a:r>
              <a:rPr lang="en-US" sz="1800" dirty="0" err="1" smtClean="0"/>
              <a:t>ერთი</a:t>
            </a:r>
            <a:r>
              <a:rPr lang="en-US" sz="1800" dirty="0" smtClean="0"/>
              <a:t> </a:t>
            </a:r>
            <a:r>
              <a:rPr lang="en-US" sz="1800" dirty="0" err="1" smtClean="0"/>
              <a:t>ან</a:t>
            </a:r>
            <a:r>
              <a:rPr lang="en-US" sz="1800" dirty="0" smtClean="0"/>
              <a:t> </a:t>
            </a:r>
            <a:r>
              <a:rPr lang="en-US" sz="1800" dirty="0" err="1" smtClean="0"/>
              <a:t>რამდენიმე</a:t>
            </a:r>
            <a:r>
              <a:rPr lang="en-US" sz="1800" dirty="0" smtClean="0"/>
              <a:t> </a:t>
            </a:r>
            <a:r>
              <a:rPr lang="en-US" sz="1800" dirty="0" err="1" smtClean="0"/>
              <a:t>ფაქტორი</a:t>
            </a:r>
            <a:endParaRPr lang="ka-GE" sz="1800" dirty="0" smtClean="0"/>
          </a:p>
          <a:p>
            <a:pPr>
              <a:buNone/>
            </a:pPr>
            <a:endParaRPr lang="ka-GE" sz="1800" dirty="0" smtClean="0"/>
          </a:p>
          <a:p>
            <a:r>
              <a:rPr lang="ka-GE" sz="1800" dirty="0" smtClean="0"/>
              <a:t>უფლებამოსილი პირები, </a:t>
            </a:r>
            <a:r>
              <a:rPr lang="en-US" sz="1800" dirty="0" err="1" smtClean="0"/>
              <a:t>ბავშვზე</a:t>
            </a:r>
            <a:r>
              <a:rPr lang="en-US" sz="1800" dirty="0" smtClean="0"/>
              <a:t> </a:t>
            </a:r>
            <a:r>
              <a:rPr lang="en-US" sz="1800" dirty="0" err="1" smtClean="0"/>
              <a:t>ძალადობის</a:t>
            </a:r>
            <a:r>
              <a:rPr lang="en-US" sz="1800" dirty="0" smtClean="0"/>
              <a:t> </a:t>
            </a:r>
            <a:r>
              <a:rPr lang="en-US" sz="1800" dirty="0" err="1" smtClean="0"/>
              <a:t>საფუძვლიანი</a:t>
            </a:r>
            <a:r>
              <a:rPr lang="en-US" sz="1800" dirty="0" smtClean="0"/>
              <a:t> </a:t>
            </a:r>
            <a:r>
              <a:rPr lang="en-US" sz="1800" dirty="0" err="1" smtClean="0"/>
              <a:t>ეჭვის</a:t>
            </a:r>
            <a:r>
              <a:rPr lang="en-US" sz="1800" dirty="0" smtClean="0"/>
              <a:t> </a:t>
            </a:r>
            <a:r>
              <a:rPr lang="en-US" sz="1800" dirty="0" err="1" smtClean="0"/>
              <a:t>არსებობისას</a:t>
            </a:r>
            <a:r>
              <a:rPr lang="en-US" sz="1800" dirty="0" smtClean="0"/>
              <a:t>, </a:t>
            </a:r>
            <a:r>
              <a:rPr lang="en-US" sz="1800" dirty="0" err="1" smtClean="0"/>
              <a:t>ვალდებულნი</a:t>
            </a:r>
            <a:r>
              <a:rPr lang="en-US" sz="1800" dirty="0" smtClean="0"/>
              <a:t> </a:t>
            </a:r>
            <a:r>
              <a:rPr lang="en-US" sz="1800" dirty="0" err="1" smtClean="0"/>
              <a:t>არიან</a:t>
            </a:r>
            <a:r>
              <a:rPr lang="en-US" sz="1800" dirty="0" smtClean="0"/>
              <a:t>, </a:t>
            </a:r>
            <a:r>
              <a:rPr lang="en-US" sz="1800" dirty="0" err="1" smtClean="0"/>
              <a:t>შეავსონ</a:t>
            </a:r>
            <a:r>
              <a:rPr lang="en-US" sz="1800" dirty="0" smtClean="0"/>
              <a:t> </a:t>
            </a:r>
            <a:r>
              <a:rPr lang="ka-GE" sz="1800" dirty="0" smtClean="0"/>
              <a:t> ინსტრუქციის დანართი 1</a:t>
            </a:r>
            <a:r>
              <a:rPr lang="en-US" sz="1800" dirty="0" smtClean="0"/>
              <a:t>-</a:t>
            </a:r>
            <a:r>
              <a:rPr lang="ka-GE" sz="1800" dirty="0" smtClean="0"/>
              <a:t>ით  დადგენილი ფორმა, რომელიც შეინახება ბენეფიციარის პირად საქმეში</a:t>
            </a:r>
          </a:p>
          <a:p>
            <a:pPr>
              <a:buNone/>
            </a:pP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a:xfrm>
            <a:off x="914400" y="1447800"/>
            <a:ext cx="7772400" cy="5005536"/>
          </a:xfrm>
        </p:spPr>
        <p:txBody>
          <a:bodyPr>
            <a:normAutofit fontScale="47500" lnSpcReduction="20000"/>
          </a:bodyPr>
          <a:lstStyle/>
          <a:p>
            <a:r>
              <a:rPr lang="en-US" dirty="0" err="1" smtClean="0"/>
              <a:t>ბავშვზე</a:t>
            </a:r>
            <a:r>
              <a:rPr lang="en-US" dirty="0" smtClean="0"/>
              <a:t> </a:t>
            </a:r>
            <a:r>
              <a:rPr lang="en-US" dirty="0" err="1" smtClean="0"/>
              <a:t>სხეულის</a:t>
            </a:r>
            <a:r>
              <a:rPr lang="en-US" dirty="0" smtClean="0"/>
              <a:t> </a:t>
            </a:r>
            <a:r>
              <a:rPr lang="en-US" dirty="0" err="1" smtClean="0"/>
              <a:t>დაზიანების</a:t>
            </a:r>
            <a:r>
              <a:rPr lang="en-US" dirty="0" smtClean="0"/>
              <a:t> </a:t>
            </a:r>
            <a:r>
              <a:rPr lang="en-US" dirty="0" err="1" smtClean="0"/>
              <a:t>ნიშნების</a:t>
            </a:r>
            <a:r>
              <a:rPr lang="en-US" dirty="0" smtClean="0"/>
              <a:t> </a:t>
            </a:r>
            <a:r>
              <a:rPr lang="en-US" dirty="0" err="1" smtClean="0"/>
              <a:t>არსებობა</a:t>
            </a:r>
            <a:r>
              <a:rPr lang="en-US" dirty="0" smtClean="0"/>
              <a:t> (</a:t>
            </a:r>
            <a:r>
              <a:rPr lang="en-US" dirty="0" err="1" smtClean="0"/>
              <a:t>სხვადასხვა</a:t>
            </a:r>
            <a:r>
              <a:rPr lang="en-US" dirty="0" smtClean="0"/>
              <a:t> </a:t>
            </a:r>
            <a:r>
              <a:rPr lang="en-US" dirty="0" err="1" smtClean="0"/>
              <a:t>ფერის</a:t>
            </a:r>
            <a:r>
              <a:rPr lang="en-US" dirty="0" smtClean="0"/>
              <a:t> </a:t>
            </a:r>
            <a:r>
              <a:rPr lang="en-US" dirty="0" err="1" smtClean="0"/>
              <a:t>სილურჯეები</a:t>
            </a:r>
            <a:r>
              <a:rPr lang="en-US" dirty="0" smtClean="0"/>
              <a:t>, </a:t>
            </a:r>
            <a:r>
              <a:rPr lang="en-US" dirty="0" err="1" smtClean="0"/>
              <a:t>სხვადასხვა</a:t>
            </a:r>
            <a:r>
              <a:rPr lang="en-US" dirty="0" smtClean="0"/>
              <a:t> </a:t>
            </a:r>
            <a:r>
              <a:rPr lang="en-US" dirty="0" err="1" smtClean="0"/>
              <a:t>ხარისხის</a:t>
            </a:r>
            <a:r>
              <a:rPr lang="en-US" dirty="0" smtClean="0"/>
              <a:t> </a:t>
            </a:r>
            <a:r>
              <a:rPr lang="en-US" dirty="0" err="1" smtClean="0"/>
              <a:t>ჭრილობები</a:t>
            </a:r>
            <a:r>
              <a:rPr lang="en-US" dirty="0" smtClean="0"/>
              <a:t> </a:t>
            </a:r>
            <a:r>
              <a:rPr lang="en-US" dirty="0" err="1" smtClean="0"/>
              <a:t>და</a:t>
            </a:r>
            <a:r>
              <a:rPr lang="en-US" dirty="0" smtClean="0"/>
              <a:t> </a:t>
            </a:r>
            <a:r>
              <a:rPr lang="en-US" dirty="0" err="1" smtClean="0"/>
              <a:t>ნაკაწრები</a:t>
            </a:r>
            <a:r>
              <a:rPr lang="en-US" dirty="0" smtClean="0"/>
              <a:t>, </a:t>
            </a:r>
            <a:r>
              <a:rPr lang="en-US" dirty="0" err="1" smtClean="0"/>
              <a:t>იარები</a:t>
            </a:r>
            <a:r>
              <a:rPr lang="en-US" dirty="0" smtClean="0"/>
              <a:t>, </a:t>
            </a:r>
            <a:r>
              <a:rPr lang="en-US" dirty="0" err="1" smtClean="0"/>
              <a:t>გაძნელებული</a:t>
            </a:r>
            <a:r>
              <a:rPr lang="en-US" dirty="0" smtClean="0"/>
              <a:t> </a:t>
            </a:r>
            <a:r>
              <a:rPr lang="en-US" dirty="0" err="1" smtClean="0"/>
              <a:t>სიარული</a:t>
            </a:r>
            <a:r>
              <a:rPr lang="en-US" dirty="0" smtClean="0"/>
              <a:t>, </a:t>
            </a:r>
            <a:r>
              <a:rPr lang="en-US" dirty="0" err="1" smtClean="0"/>
              <a:t>სხეულის</a:t>
            </a:r>
            <a:r>
              <a:rPr lang="en-US" dirty="0" smtClean="0"/>
              <a:t> </a:t>
            </a:r>
            <a:r>
              <a:rPr lang="en-US" dirty="0" err="1" smtClean="0"/>
              <a:t>შეშუპებული</a:t>
            </a:r>
            <a:r>
              <a:rPr lang="en-US" dirty="0" smtClean="0"/>
              <a:t> </a:t>
            </a:r>
            <a:r>
              <a:rPr lang="en-US" dirty="0" err="1" smtClean="0"/>
              <a:t>ნაწილები</a:t>
            </a:r>
            <a:r>
              <a:rPr lang="en-US" dirty="0" smtClean="0"/>
              <a:t>, </a:t>
            </a:r>
            <a:r>
              <a:rPr lang="en-US" dirty="0" err="1" smtClean="0"/>
              <a:t>მოტეხილობები</a:t>
            </a:r>
            <a:r>
              <a:rPr lang="en-US" dirty="0" smtClean="0"/>
              <a:t>, </a:t>
            </a:r>
            <a:r>
              <a:rPr lang="en-US" dirty="0" err="1" smtClean="0"/>
              <a:t>დამწვრობის</a:t>
            </a:r>
            <a:r>
              <a:rPr lang="en-US" dirty="0" smtClean="0"/>
              <a:t> </a:t>
            </a:r>
            <a:r>
              <a:rPr lang="en-US" dirty="0" err="1" smtClean="0"/>
              <a:t>კვალი</a:t>
            </a:r>
            <a:r>
              <a:rPr lang="en-US" dirty="0" smtClean="0"/>
              <a:t>, </a:t>
            </a:r>
            <a:r>
              <a:rPr lang="en-US" dirty="0" err="1" smtClean="0"/>
              <a:t>კოპები</a:t>
            </a:r>
            <a:r>
              <a:rPr lang="en-US" dirty="0" smtClean="0"/>
              <a:t> </a:t>
            </a:r>
            <a:r>
              <a:rPr lang="en-US" dirty="0" err="1" smtClean="0"/>
              <a:t>და</a:t>
            </a:r>
            <a:r>
              <a:rPr lang="en-US" dirty="0" smtClean="0"/>
              <a:t> </a:t>
            </a:r>
            <a:r>
              <a:rPr lang="en-US" dirty="0" err="1" smtClean="0"/>
              <a:t>სხვა</a:t>
            </a:r>
            <a:r>
              <a:rPr lang="en-US" dirty="0" smtClean="0"/>
              <a:t> </a:t>
            </a:r>
            <a:r>
              <a:rPr lang="en-US" dirty="0" err="1" smtClean="0"/>
              <a:t>სახის</a:t>
            </a:r>
            <a:r>
              <a:rPr lang="en-US" dirty="0" smtClean="0"/>
              <a:t> </a:t>
            </a:r>
            <a:r>
              <a:rPr lang="en-US" dirty="0" err="1" smtClean="0"/>
              <a:t>დაზიანებები</a:t>
            </a:r>
            <a:r>
              <a:rPr lang="en-US" dirty="0" smtClean="0"/>
              <a:t>);</a:t>
            </a:r>
          </a:p>
          <a:p>
            <a:r>
              <a:rPr lang="en-US" dirty="0" err="1" smtClean="0"/>
              <a:t>ბავშვი</a:t>
            </a:r>
            <a:r>
              <a:rPr lang="en-US" dirty="0" smtClean="0"/>
              <a:t> </a:t>
            </a:r>
            <a:r>
              <a:rPr lang="en-US" dirty="0" err="1" smtClean="0"/>
              <a:t>იქცევა</a:t>
            </a:r>
            <a:r>
              <a:rPr lang="en-US" dirty="0" smtClean="0"/>
              <a:t> </a:t>
            </a:r>
            <a:r>
              <a:rPr lang="en-US" dirty="0" err="1" smtClean="0"/>
              <a:t>საეჭვოდ</a:t>
            </a:r>
            <a:r>
              <a:rPr lang="en-US" dirty="0" smtClean="0"/>
              <a:t> (</a:t>
            </a:r>
            <a:r>
              <a:rPr lang="en-US" dirty="0" err="1" smtClean="0"/>
              <a:t>ბავშვი</a:t>
            </a:r>
            <a:r>
              <a:rPr lang="en-US" dirty="0" smtClean="0"/>
              <a:t> </a:t>
            </a:r>
            <a:r>
              <a:rPr lang="en-US" dirty="0" err="1" smtClean="0"/>
              <a:t>აღგზნებულია</a:t>
            </a:r>
            <a:r>
              <a:rPr lang="en-US" dirty="0" smtClean="0"/>
              <a:t>, </a:t>
            </a:r>
            <a:r>
              <a:rPr lang="en-US" dirty="0" err="1" smtClean="0"/>
              <a:t>დათრგუნულია</a:t>
            </a:r>
            <a:r>
              <a:rPr lang="en-US" dirty="0" smtClean="0"/>
              <a:t>, </a:t>
            </a:r>
            <a:r>
              <a:rPr lang="en-US" dirty="0" err="1" smtClean="0"/>
              <a:t>აქვს</a:t>
            </a:r>
            <a:r>
              <a:rPr lang="en-US" dirty="0" smtClean="0"/>
              <a:t> </a:t>
            </a:r>
            <a:r>
              <a:rPr lang="en-US" dirty="0" err="1" smtClean="0"/>
              <a:t>შიშები</a:t>
            </a:r>
            <a:r>
              <a:rPr lang="en-US" dirty="0" smtClean="0"/>
              <a:t>, </a:t>
            </a:r>
            <a:r>
              <a:rPr lang="en-US" dirty="0" err="1" smtClean="0"/>
              <a:t>არ</a:t>
            </a:r>
            <a:r>
              <a:rPr lang="en-US" dirty="0" smtClean="0"/>
              <a:t> </a:t>
            </a:r>
            <a:r>
              <a:rPr lang="en-US" dirty="0" err="1" smtClean="0"/>
              <a:t>უნდა</a:t>
            </a:r>
            <a:r>
              <a:rPr lang="en-US" dirty="0" smtClean="0"/>
              <a:t> </a:t>
            </a:r>
            <a:r>
              <a:rPr lang="en-US" dirty="0" err="1" smtClean="0"/>
              <a:t>სახლში</a:t>
            </a:r>
            <a:r>
              <a:rPr lang="en-US" dirty="0" smtClean="0"/>
              <a:t> </a:t>
            </a:r>
            <a:r>
              <a:rPr lang="en-US" dirty="0" err="1" smtClean="0"/>
              <a:t>დაბრუნება</a:t>
            </a:r>
            <a:r>
              <a:rPr lang="en-US" dirty="0" smtClean="0"/>
              <a:t>, </a:t>
            </a:r>
            <a:r>
              <a:rPr lang="en-US" dirty="0" err="1" smtClean="0"/>
              <a:t>რადიკალურად</a:t>
            </a:r>
            <a:r>
              <a:rPr lang="en-US" dirty="0" smtClean="0"/>
              <a:t> </a:t>
            </a:r>
            <a:r>
              <a:rPr lang="en-US" dirty="0" err="1" smtClean="0"/>
              <a:t>შეეცვალა</a:t>
            </a:r>
            <a:r>
              <a:rPr lang="en-US" dirty="0" smtClean="0"/>
              <a:t> </a:t>
            </a:r>
            <a:r>
              <a:rPr lang="en-US" dirty="0" err="1" smtClean="0"/>
              <a:t>ხასიათი</a:t>
            </a:r>
            <a:r>
              <a:rPr lang="en-US" dirty="0" smtClean="0"/>
              <a:t> </a:t>
            </a:r>
            <a:r>
              <a:rPr lang="en-US" dirty="0" err="1" smtClean="0"/>
              <a:t>და</a:t>
            </a:r>
            <a:r>
              <a:rPr lang="en-US" dirty="0" smtClean="0"/>
              <a:t> </a:t>
            </a:r>
            <a:r>
              <a:rPr lang="en-US" dirty="0" err="1" smtClean="0"/>
              <a:t>სხვ</a:t>
            </a:r>
            <a:r>
              <a:rPr lang="en-US" dirty="0" smtClean="0"/>
              <a:t>.);</a:t>
            </a:r>
          </a:p>
          <a:p>
            <a:r>
              <a:rPr lang="en-US" dirty="0" err="1" smtClean="0"/>
              <a:t>ბავშვი</a:t>
            </a:r>
            <a:r>
              <a:rPr lang="en-US" dirty="0" smtClean="0"/>
              <a:t> </a:t>
            </a:r>
            <a:r>
              <a:rPr lang="en-US" dirty="0" err="1" smtClean="0"/>
              <a:t>არ</a:t>
            </a:r>
            <a:r>
              <a:rPr lang="en-US" dirty="0" smtClean="0"/>
              <a:t> </a:t>
            </a:r>
            <a:r>
              <a:rPr lang="en-US" dirty="0" err="1" smtClean="0"/>
              <a:t>დადის</a:t>
            </a:r>
            <a:r>
              <a:rPr lang="en-US" dirty="0" smtClean="0"/>
              <a:t> </a:t>
            </a:r>
            <a:r>
              <a:rPr lang="en-US" dirty="0" err="1" smtClean="0"/>
              <a:t>ან</a:t>
            </a:r>
            <a:r>
              <a:rPr lang="en-US" dirty="0" smtClean="0"/>
              <a:t>/</a:t>
            </a:r>
            <a:r>
              <a:rPr lang="en-US" dirty="0" err="1" smtClean="0"/>
              <a:t>და</a:t>
            </a:r>
            <a:r>
              <a:rPr lang="en-US" dirty="0" smtClean="0"/>
              <a:t> </a:t>
            </a:r>
            <a:r>
              <a:rPr lang="en-US" dirty="0" err="1" smtClean="0"/>
              <a:t>არარეგულარულად</a:t>
            </a:r>
            <a:r>
              <a:rPr lang="en-US" dirty="0" smtClean="0"/>
              <a:t> </a:t>
            </a:r>
            <a:r>
              <a:rPr lang="en-US" dirty="0" err="1" smtClean="0"/>
              <a:t>დადის</a:t>
            </a:r>
            <a:r>
              <a:rPr lang="en-US" dirty="0" smtClean="0"/>
              <a:t> </a:t>
            </a:r>
            <a:r>
              <a:rPr lang="en-US" dirty="0" err="1" smtClean="0"/>
              <a:t>საგანმანათლებლო</a:t>
            </a:r>
            <a:r>
              <a:rPr lang="en-US" dirty="0" smtClean="0"/>
              <a:t> </a:t>
            </a:r>
            <a:r>
              <a:rPr lang="en-US" dirty="0" err="1" smtClean="0"/>
              <a:t>ან</a:t>
            </a:r>
            <a:r>
              <a:rPr lang="en-US" dirty="0" smtClean="0"/>
              <a:t>/</a:t>
            </a:r>
            <a:r>
              <a:rPr lang="en-US" dirty="0" err="1" smtClean="0"/>
              <a:t>და</a:t>
            </a:r>
            <a:r>
              <a:rPr lang="en-US" dirty="0" smtClean="0"/>
              <a:t> </a:t>
            </a:r>
            <a:r>
              <a:rPr lang="en-US" dirty="0" err="1" smtClean="0"/>
              <a:t>სკოლისგარეშე</a:t>
            </a:r>
            <a:r>
              <a:rPr lang="en-US" dirty="0" smtClean="0"/>
              <a:t> </a:t>
            </a:r>
            <a:r>
              <a:rPr lang="en-US" dirty="0" err="1" smtClean="0"/>
              <a:t>სახელოვნებო</a:t>
            </a:r>
            <a:r>
              <a:rPr lang="en-US" dirty="0" smtClean="0"/>
              <a:t> </a:t>
            </a:r>
            <a:r>
              <a:rPr lang="en-US" dirty="0" err="1" smtClean="0"/>
              <a:t>ან</a:t>
            </a:r>
            <a:r>
              <a:rPr lang="en-US" dirty="0" smtClean="0"/>
              <a:t>/</a:t>
            </a:r>
            <a:r>
              <a:rPr lang="en-US" dirty="0" err="1" smtClean="0"/>
              <a:t>და</a:t>
            </a:r>
            <a:r>
              <a:rPr lang="en-US" dirty="0" smtClean="0"/>
              <a:t> </a:t>
            </a:r>
            <a:r>
              <a:rPr lang="en-US" dirty="0" err="1" smtClean="0"/>
              <a:t>სასპორტო</a:t>
            </a:r>
            <a:r>
              <a:rPr lang="en-US" dirty="0" smtClean="0"/>
              <a:t> </a:t>
            </a:r>
            <a:r>
              <a:rPr lang="en-US" dirty="0" err="1" smtClean="0"/>
              <a:t>საგანმანათლებლო</a:t>
            </a:r>
            <a:r>
              <a:rPr lang="en-US" dirty="0" smtClean="0"/>
              <a:t> </a:t>
            </a:r>
            <a:r>
              <a:rPr lang="en-US" dirty="0" err="1" smtClean="0"/>
              <a:t>დაწესებულებაში</a:t>
            </a:r>
            <a:r>
              <a:rPr lang="en-US" dirty="0" smtClean="0"/>
              <a:t>;</a:t>
            </a:r>
          </a:p>
          <a:p>
            <a:r>
              <a:rPr lang="en-US" dirty="0" err="1" smtClean="0"/>
              <a:t>ბავშვი</a:t>
            </a:r>
            <a:r>
              <a:rPr lang="en-US" dirty="0" smtClean="0"/>
              <a:t> </a:t>
            </a:r>
            <a:r>
              <a:rPr lang="en-US" dirty="0" err="1" smtClean="0"/>
              <a:t>არ</a:t>
            </a:r>
            <a:r>
              <a:rPr lang="en-US" dirty="0" smtClean="0"/>
              <a:t> </a:t>
            </a:r>
            <a:r>
              <a:rPr lang="en-US" dirty="0" err="1" smtClean="0"/>
              <a:t>არის</a:t>
            </a:r>
            <a:r>
              <a:rPr lang="en-US" dirty="0" smtClean="0"/>
              <a:t> </a:t>
            </a:r>
            <a:r>
              <a:rPr lang="en-US" dirty="0" err="1" smtClean="0"/>
              <a:t>რეგისტრირებული</a:t>
            </a:r>
            <a:r>
              <a:rPr lang="en-US" dirty="0" smtClean="0"/>
              <a:t> </a:t>
            </a:r>
            <a:r>
              <a:rPr lang="en-US" dirty="0" err="1" smtClean="0"/>
              <a:t>ან</a:t>
            </a:r>
            <a:r>
              <a:rPr lang="en-US" dirty="0" smtClean="0"/>
              <a:t> </a:t>
            </a:r>
            <a:r>
              <a:rPr lang="en-US" dirty="0" err="1" smtClean="0"/>
              <a:t>ბავშვს</a:t>
            </a:r>
            <a:r>
              <a:rPr lang="en-US" dirty="0" smtClean="0"/>
              <a:t> </a:t>
            </a:r>
            <a:r>
              <a:rPr lang="en-US" dirty="0" err="1" smtClean="0"/>
              <a:t>არ</a:t>
            </a:r>
            <a:r>
              <a:rPr lang="en-US" dirty="0" smtClean="0"/>
              <a:t> </a:t>
            </a:r>
            <a:r>
              <a:rPr lang="en-US" dirty="0" err="1" smtClean="0"/>
              <a:t>აქვს</a:t>
            </a:r>
            <a:r>
              <a:rPr lang="en-US" dirty="0" smtClean="0"/>
              <a:t> </a:t>
            </a:r>
            <a:r>
              <a:rPr lang="en-US" dirty="0" err="1" smtClean="0"/>
              <a:t>დაბადების</a:t>
            </a:r>
            <a:r>
              <a:rPr lang="en-US" dirty="0" smtClean="0"/>
              <a:t> </a:t>
            </a:r>
            <a:r>
              <a:rPr lang="en-US" dirty="0" err="1" smtClean="0"/>
              <a:t>მოწმობა</a:t>
            </a:r>
            <a:r>
              <a:rPr lang="en-US" dirty="0" smtClean="0"/>
              <a:t>, </a:t>
            </a:r>
            <a:r>
              <a:rPr lang="en-US" dirty="0" err="1" smtClean="0"/>
              <a:t>აგრეთვე</a:t>
            </a:r>
            <a:r>
              <a:rPr lang="en-US" dirty="0" smtClean="0"/>
              <a:t> </a:t>
            </a:r>
            <a:r>
              <a:rPr lang="en-US" dirty="0" err="1" smtClean="0"/>
              <a:t>არ</a:t>
            </a:r>
            <a:r>
              <a:rPr lang="en-US" dirty="0" smtClean="0"/>
              <a:t> </a:t>
            </a:r>
            <a:r>
              <a:rPr lang="en-US" dirty="0" err="1" smtClean="0"/>
              <a:t>არის</a:t>
            </a:r>
            <a:r>
              <a:rPr lang="en-US" dirty="0" smtClean="0"/>
              <a:t> </a:t>
            </a:r>
            <a:r>
              <a:rPr lang="en-US" dirty="0" err="1" smtClean="0"/>
              <a:t>პედიატრის</a:t>
            </a:r>
            <a:r>
              <a:rPr lang="en-US" dirty="0" smtClean="0"/>
              <a:t>/</a:t>
            </a:r>
            <a:r>
              <a:rPr lang="en-US" dirty="0" err="1" smtClean="0"/>
              <a:t>ექიმის</a:t>
            </a:r>
            <a:r>
              <a:rPr lang="en-US" dirty="0" smtClean="0"/>
              <a:t> </a:t>
            </a:r>
            <a:r>
              <a:rPr lang="en-US" dirty="0" err="1" smtClean="0"/>
              <a:t>მეთვალყურეობის</a:t>
            </a:r>
            <a:r>
              <a:rPr lang="en-US" dirty="0" smtClean="0"/>
              <a:t> </a:t>
            </a:r>
            <a:r>
              <a:rPr lang="en-US" dirty="0" err="1" smtClean="0"/>
              <a:t>ქვეშ</a:t>
            </a:r>
            <a:r>
              <a:rPr lang="en-US" dirty="0" smtClean="0"/>
              <a:t>;</a:t>
            </a:r>
          </a:p>
          <a:p>
            <a:r>
              <a:rPr lang="en-US" dirty="0" err="1" smtClean="0"/>
              <a:t>ბავშვი</a:t>
            </a:r>
            <a:r>
              <a:rPr lang="en-US" dirty="0" smtClean="0"/>
              <a:t> </a:t>
            </a:r>
            <a:r>
              <a:rPr lang="en-US" dirty="0" err="1" smtClean="0"/>
              <a:t>მოუვლელია</a:t>
            </a:r>
            <a:r>
              <a:rPr lang="en-US" dirty="0" smtClean="0"/>
              <a:t>, </a:t>
            </a:r>
            <a:r>
              <a:rPr lang="en-US" dirty="0" err="1" smtClean="0"/>
              <a:t>მნიშვნელოვნად</a:t>
            </a:r>
            <a:r>
              <a:rPr lang="en-US" dirty="0" smtClean="0"/>
              <a:t> </a:t>
            </a:r>
            <a:r>
              <a:rPr lang="en-US" dirty="0" err="1" smtClean="0"/>
              <a:t>ჩამორჩება</a:t>
            </a:r>
            <a:r>
              <a:rPr lang="en-US" dirty="0" smtClean="0"/>
              <a:t> </a:t>
            </a:r>
            <a:r>
              <a:rPr lang="en-US" dirty="0" err="1" smtClean="0"/>
              <a:t>ფიზიკურ</a:t>
            </a:r>
            <a:r>
              <a:rPr lang="en-US" dirty="0" smtClean="0"/>
              <a:t> </a:t>
            </a:r>
            <a:r>
              <a:rPr lang="en-US" dirty="0" err="1" smtClean="0"/>
              <a:t>განვითარებაში</a:t>
            </a:r>
            <a:r>
              <a:rPr lang="en-US" dirty="0" smtClean="0"/>
              <a:t>, </a:t>
            </a:r>
            <a:r>
              <a:rPr lang="en-US" dirty="0" err="1" smtClean="0"/>
              <a:t>ბავშვს</a:t>
            </a:r>
            <a:r>
              <a:rPr lang="en-US" dirty="0" smtClean="0"/>
              <a:t> </a:t>
            </a:r>
            <a:r>
              <a:rPr lang="en-US" dirty="0" err="1" smtClean="0"/>
              <a:t>აქვს</a:t>
            </a:r>
            <a:r>
              <a:rPr lang="en-US" dirty="0" smtClean="0"/>
              <a:t> </a:t>
            </a:r>
            <a:r>
              <a:rPr lang="en-US" dirty="0" err="1" smtClean="0"/>
              <a:t>მოუწესრიგებელი</a:t>
            </a:r>
            <a:r>
              <a:rPr lang="en-US" dirty="0" smtClean="0"/>
              <a:t> </a:t>
            </a:r>
            <a:r>
              <a:rPr lang="en-US" dirty="0" err="1" smtClean="0"/>
              <a:t>გარეგნული</a:t>
            </a:r>
            <a:r>
              <a:rPr lang="en-US" dirty="0" smtClean="0"/>
              <a:t> </a:t>
            </a:r>
            <a:r>
              <a:rPr lang="en-US" dirty="0" err="1" smtClean="0"/>
              <a:t>იერ-სახე</a:t>
            </a:r>
            <a:r>
              <a:rPr lang="en-US" dirty="0" smtClean="0"/>
              <a:t> – </a:t>
            </a:r>
            <a:r>
              <a:rPr lang="en-US" dirty="0" err="1" smtClean="0"/>
              <a:t>უსუფთაო</a:t>
            </a:r>
            <a:r>
              <a:rPr lang="en-US" dirty="0" smtClean="0"/>
              <a:t> </a:t>
            </a:r>
            <a:r>
              <a:rPr lang="en-US" dirty="0" err="1" smtClean="0"/>
              <a:t>სახე</a:t>
            </a:r>
            <a:r>
              <a:rPr lang="en-US" dirty="0" smtClean="0"/>
              <a:t> </a:t>
            </a:r>
            <a:r>
              <a:rPr lang="en-US" dirty="0" err="1" smtClean="0"/>
              <a:t>და</a:t>
            </a:r>
            <a:r>
              <a:rPr lang="en-US" dirty="0" smtClean="0"/>
              <a:t> </a:t>
            </a:r>
            <a:r>
              <a:rPr lang="en-US" dirty="0" err="1" smtClean="0"/>
              <a:t>სხეული</a:t>
            </a:r>
            <a:r>
              <a:rPr lang="en-US" dirty="0" smtClean="0"/>
              <a:t>, </a:t>
            </a:r>
            <a:r>
              <a:rPr lang="en-US" dirty="0" err="1" smtClean="0"/>
              <a:t>აცვია</a:t>
            </a:r>
            <a:r>
              <a:rPr lang="en-US" dirty="0" smtClean="0"/>
              <a:t> </a:t>
            </a:r>
            <a:r>
              <a:rPr lang="en-US" dirty="0" err="1" smtClean="0"/>
              <a:t>ჭუჭყიანი</a:t>
            </a:r>
            <a:r>
              <a:rPr lang="en-US" dirty="0" smtClean="0"/>
              <a:t> </a:t>
            </a:r>
            <a:r>
              <a:rPr lang="en-US" dirty="0" err="1" smtClean="0"/>
              <a:t>ან</a:t>
            </a:r>
            <a:r>
              <a:rPr lang="en-US" dirty="0" smtClean="0"/>
              <a:t>/</a:t>
            </a:r>
            <a:r>
              <a:rPr lang="en-US" dirty="0" err="1" smtClean="0"/>
              <a:t>და</a:t>
            </a:r>
            <a:r>
              <a:rPr lang="en-US" dirty="0" smtClean="0"/>
              <a:t> </a:t>
            </a:r>
            <a:r>
              <a:rPr lang="en-US" dirty="0" err="1" smtClean="0"/>
              <a:t>სეზონისთვის</a:t>
            </a:r>
            <a:r>
              <a:rPr lang="en-US" dirty="0" smtClean="0"/>
              <a:t> </a:t>
            </a:r>
            <a:r>
              <a:rPr lang="en-US" dirty="0" err="1" smtClean="0"/>
              <a:t>შეუფერებელი</a:t>
            </a:r>
            <a:r>
              <a:rPr lang="en-US" dirty="0" smtClean="0"/>
              <a:t> </a:t>
            </a:r>
            <a:r>
              <a:rPr lang="en-US" dirty="0" err="1" smtClean="0"/>
              <a:t>ტანსაცმელი</a:t>
            </a:r>
            <a:r>
              <a:rPr lang="en-US" dirty="0" smtClean="0"/>
              <a:t>, </a:t>
            </a:r>
            <a:r>
              <a:rPr lang="en-US" dirty="0" err="1" smtClean="0"/>
              <a:t>იკვებება</a:t>
            </a:r>
            <a:r>
              <a:rPr lang="en-US" dirty="0" smtClean="0"/>
              <a:t> </a:t>
            </a:r>
            <a:r>
              <a:rPr lang="en-US" dirty="0" err="1" smtClean="0"/>
              <a:t>საჭმლის</a:t>
            </a:r>
            <a:r>
              <a:rPr lang="en-US" dirty="0" smtClean="0"/>
              <a:t> </a:t>
            </a:r>
            <a:r>
              <a:rPr lang="en-US" dirty="0" err="1" smtClean="0"/>
              <a:t>ნარჩენებით</a:t>
            </a:r>
            <a:r>
              <a:rPr lang="en-US" dirty="0" smtClean="0"/>
              <a:t>;</a:t>
            </a:r>
          </a:p>
          <a:p>
            <a:r>
              <a:rPr lang="en-US" dirty="0" err="1" smtClean="0"/>
              <a:t>ასაკის</a:t>
            </a:r>
            <a:r>
              <a:rPr lang="en-US" dirty="0" smtClean="0"/>
              <a:t> </a:t>
            </a:r>
            <a:r>
              <a:rPr lang="en-US" dirty="0" err="1" smtClean="0"/>
              <a:t>შეუფერებლად</a:t>
            </a:r>
            <a:r>
              <a:rPr lang="en-US" dirty="0" smtClean="0"/>
              <a:t> </a:t>
            </a:r>
            <a:r>
              <a:rPr lang="en-US" dirty="0" err="1" smtClean="0"/>
              <a:t>დროს</a:t>
            </a:r>
            <a:r>
              <a:rPr lang="en-US" dirty="0" smtClean="0"/>
              <a:t> </a:t>
            </a:r>
            <a:r>
              <a:rPr lang="en-US" dirty="0" err="1" smtClean="0"/>
              <a:t>ატარებს</a:t>
            </a:r>
            <a:r>
              <a:rPr lang="en-US" dirty="0" smtClean="0"/>
              <a:t> </a:t>
            </a:r>
            <a:r>
              <a:rPr lang="en-US" dirty="0" err="1" smtClean="0"/>
              <a:t>უმეთვალყურეოდ</a:t>
            </a:r>
            <a:r>
              <a:rPr lang="en-US" dirty="0" smtClean="0"/>
              <a:t>, </a:t>
            </a:r>
            <a:r>
              <a:rPr lang="en-US" dirty="0" err="1" smtClean="0"/>
              <a:t>საცხოვრებელი</a:t>
            </a:r>
            <a:r>
              <a:rPr lang="en-US" dirty="0" smtClean="0"/>
              <a:t> </a:t>
            </a:r>
            <a:r>
              <a:rPr lang="en-US" dirty="0" err="1" smtClean="0"/>
              <a:t>გარემო</a:t>
            </a:r>
            <a:r>
              <a:rPr lang="en-US" dirty="0" smtClean="0"/>
              <a:t> </a:t>
            </a:r>
            <a:r>
              <a:rPr lang="en-US" dirty="0" err="1" smtClean="0"/>
              <a:t>შეიცავს</a:t>
            </a:r>
            <a:r>
              <a:rPr lang="en-US" dirty="0" smtClean="0"/>
              <a:t> </a:t>
            </a:r>
            <a:r>
              <a:rPr lang="en-US" dirty="0" err="1" smtClean="0"/>
              <a:t>საფრთხეებს</a:t>
            </a:r>
            <a:r>
              <a:rPr lang="en-US" dirty="0" smtClean="0"/>
              <a:t> </a:t>
            </a:r>
            <a:r>
              <a:rPr lang="en-US" dirty="0" err="1" smtClean="0"/>
              <a:t>ბავშვის</a:t>
            </a:r>
            <a:r>
              <a:rPr lang="en-US" dirty="0" smtClean="0"/>
              <a:t> </a:t>
            </a:r>
            <a:r>
              <a:rPr lang="en-US" dirty="0" err="1" smtClean="0"/>
              <a:t>ჯანმრთელობისა</a:t>
            </a:r>
            <a:r>
              <a:rPr lang="en-US" dirty="0" smtClean="0"/>
              <a:t> </a:t>
            </a:r>
            <a:r>
              <a:rPr lang="en-US" dirty="0" err="1" smtClean="0"/>
              <a:t>და</a:t>
            </a:r>
            <a:r>
              <a:rPr lang="en-US" dirty="0" smtClean="0"/>
              <a:t> </a:t>
            </a:r>
            <a:r>
              <a:rPr lang="en-US" dirty="0" err="1" smtClean="0"/>
              <a:t>განვითარებისთვის</a:t>
            </a:r>
            <a:r>
              <a:rPr lang="en-US" dirty="0" smtClean="0"/>
              <a:t>, </a:t>
            </a:r>
            <a:r>
              <a:rPr lang="en-US" dirty="0" err="1" smtClean="0"/>
              <a:t>ცხოვრობს</a:t>
            </a:r>
            <a:r>
              <a:rPr lang="en-US" dirty="0" smtClean="0"/>
              <a:t> </a:t>
            </a:r>
            <a:r>
              <a:rPr lang="en-US" dirty="0" err="1" smtClean="0"/>
              <a:t>ბავშვთა</a:t>
            </a:r>
            <a:r>
              <a:rPr lang="en-US" dirty="0" smtClean="0"/>
              <a:t> </a:t>
            </a:r>
            <a:r>
              <a:rPr lang="en-US" dirty="0" err="1" smtClean="0"/>
              <a:t>ჯგუფის</a:t>
            </a:r>
            <a:r>
              <a:rPr lang="en-US" dirty="0" smtClean="0"/>
              <a:t> </a:t>
            </a:r>
            <a:r>
              <a:rPr lang="en-US" dirty="0" err="1" smtClean="0"/>
              <a:t>სხვა</a:t>
            </a:r>
            <a:r>
              <a:rPr lang="en-US" dirty="0" smtClean="0"/>
              <a:t> </a:t>
            </a:r>
            <a:r>
              <a:rPr lang="en-US" dirty="0" err="1" smtClean="0"/>
              <a:t>წევრებთან</a:t>
            </a:r>
            <a:r>
              <a:rPr lang="en-US" dirty="0" smtClean="0"/>
              <a:t> </a:t>
            </a:r>
            <a:r>
              <a:rPr lang="en-US" dirty="0" err="1" smtClean="0"/>
              <a:t>ერთად</a:t>
            </a:r>
            <a:r>
              <a:rPr lang="en-US" dirty="0" smtClean="0"/>
              <a:t>;</a:t>
            </a:r>
          </a:p>
          <a:p>
            <a:r>
              <a:rPr lang="en-US" dirty="0" err="1" smtClean="0"/>
              <a:t>ჩართულია</a:t>
            </a:r>
            <a:r>
              <a:rPr lang="en-US" dirty="0" smtClean="0"/>
              <a:t> </a:t>
            </a:r>
            <a:r>
              <a:rPr lang="en-US" dirty="0" err="1" smtClean="0"/>
              <a:t>ისეთ</a:t>
            </a:r>
            <a:r>
              <a:rPr lang="en-US" dirty="0" smtClean="0"/>
              <a:t> </a:t>
            </a:r>
            <a:r>
              <a:rPr lang="en-US" dirty="0" err="1" smtClean="0"/>
              <a:t>შრომით</a:t>
            </a:r>
            <a:r>
              <a:rPr lang="en-US" dirty="0" smtClean="0"/>
              <a:t> </a:t>
            </a:r>
            <a:r>
              <a:rPr lang="en-US" dirty="0" err="1" smtClean="0"/>
              <a:t>საქმიანობაში</a:t>
            </a:r>
            <a:r>
              <a:rPr lang="en-US" dirty="0" smtClean="0"/>
              <a:t>, </a:t>
            </a:r>
            <a:r>
              <a:rPr lang="en-US" dirty="0" err="1" smtClean="0"/>
              <a:t>მათ</a:t>
            </a:r>
            <a:r>
              <a:rPr lang="en-US" dirty="0" smtClean="0"/>
              <a:t> </a:t>
            </a:r>
            <a:r>
              <a:rPr lang="en-US" dirty="0" err="1" smtClean="0"/>
              <a:t>შორის</a:t>
            </a:r>
            <a:r>
              <a:rPr lang="en-US" dirty="0" smtClean="0"/>
              <a:t>, </a:t>
            </a:r>
            <a:r>
              <a:rPr lang="en-US" dirty="0" err="1" smtClean="0"/>
              <a:t>წვრილმან</a:t>
            </a:r>
            <a:r>
              <a:rPr lang="en-US" dirty="0" smtClean="0"/>
              <a:t> </a:t>
            </a:r>
            <a:r>
              <a:rPr lang="en-US" dirty="0" err="1" smtClean="0"/>
              <a:t>ვაჭრობაში</a:t>
            </a:r>
            <a:r>
              <a:rPr lang="en-US" dirty="0" smtClean="0"/>
              <a:t>, </a:t>
            </a:r>
            <a:r>
              <a:rPr lang="en-US" dirty="0" err="1" smtClean="0"/>
              <a:t>რომელიც</a:t>
            </a:r>
            <a:r>
              <a:rPr lang="en-US" dirty="0" smtClean="0"/>
              <a:t> </a:t>
            </a:r>
            <a:r>
              <a:rPr lang="en-US" dirty="0" err="1" smtClean="0"/>
              <a:t>იწვევს</a:t>
            </a:r>
            <a:r>
              <a:rPr lang="en-US" dirty="0" smtClean="0"/>
              <a:t> </a:t>
            </a:r>
            <a:r>
              <a:rPr lang="en-US" dirty="0" err="1" smtClean="0"/>
              <a:t>მისი</a:t>
            </a:r>
            <a:r>
              <a:rPr lang="en-US" dirty="0" smtClean="0"/>
              <a:t> </a:t>
            </a:r>
            <a:r>
              <a:rPr lang="en-US" dirty="0" err="1" smtClean="0"/>
              <a:t>საბაზისო</a:t>
            </a:r>
            <a:r>
              <a:rPr lang="en-US" dirty="0" smtClean="0"/>
              <a:t> </a:t>
            </a:r>
            <a:r>
              <a:rPr lang="en-US" dirty="0" err="1" smtClean="0"/>
              <a:t>უფლებების</a:t>
            </a:r>
            <a:r>
              <a:rPr lang="en-US" dirty="0" smtClean="0"/>
              <a:t> (</a:t>
            </a:r>
            <a:r>
              <a:rPr lang="en-US" dirty="0" err="1" smtClean="0"/>
              <a:t>განათლების</a:t>
            </a:r>
            <a:r>
              <a:rPr lang="en-US" dirty="0" smtClean="0"/>
              <a:t>, </a:t>
            </a:r>
            <a:r>
              <a:rPr lang="en-US" dirty="0" err="1" smtClean="0"/>
              <a:t>ჯანსაღი</a:t>
            </a:r>
            <a:r>
              <a:rPr lang="en-US" dirty="0" smtClean="0"/>
              <a:t> </a:t>
            </a:r>
            <a:r>
              <a:rPr lang="en-US" dirty="0" err="1" smtClean="0"/>
              <a:t>ფიზიკური</a:t>
            </a:r>
            <a:r>
              <a:rPr lang="en-US" dirty="0" smtClean="0"/>
              <a:t> </a:t>
            </a:r>
            <a:r>
              <a:rPr lang="en-US" dirty="0" err="1" smtClean="0"/>
              <a:t>და</a:t>
            </a:r>
            <a:r>
              <a:rPr lang="en-US" dirty="0" smtClean="0"/>
              <a:t> </a:t>
            </a:r>
            <a:r>
              <a:rPr lang="en-US" dirty="0" err="1" smtClean="0"/>
              <a:t>მენტალური</a:t>
            </a:r>
            <a:r>
              <a:rPr lang="en-US" dirty="0" smtClean="0"/>
              <a:t> </a:t>
            </a:r>
            <a:r>
              <a:rPr lang="en-US" dirty="0" err="1" smtClean="0"/>
              <a:t>განვითარების</a:t>
            </a:r>
            <a:r>
              <a:rPr lang="en-US" dirty="0" smtClean="0"/>
              <a:t>) </a:t>
            </a:r>
            <a:r>
              <a:rPr lang="en-US" dirty="0" err="1" smtClean="0"/>
              <a:t>შეზღუდვას</a:t>
            </a:r>
            <a:r>
              <a:rPr lang="en-US" dirty="0" smtClean="0"/>
              <a:t>;</a:t>
            </a:r>
          </a:p>
          <a:p>
            <a:r>
              <a:rPr lang="en-US" dirty="0" err="1" smtClean="0"/>
              <a:t>ბავშვი</a:t>
            </a:r>
            <a:r>
              <a:rPr lang="en-US" dirty="0" smtClean="0"/>
              <a:t> </a:t>
            </a:r>
            <a:r>
              <a:rPr lang="en-US" dirty="0" err="1" smtClean="0"/>
              <a:t>გამოყენებულია</a:t>
            </a:r>
            <a:r>
              <a:rPr lang="en-US" dirty="0" smtClean="0"/>
              <a:t> </a:t>
            </a:r>
            <a:r>
              <a:rPr lang="en-US" dirty="0" err="1" smtClean="0"/>
              <a:t>და</a:t>
            </a:r>
            <a:r>
              <a:rPr lang="en-US" dirty="0" smtClean="0"/>
              <a:t> </a:t>
            </a:r>
            <a:r>
              <a:rPr lang="en-US" dirty="0" err="1" smtClean="0"/>
              <a:t>ჩაბმულია</a:t>
            </a:r>
            <a:r>
              <a:rPr lang="en-US" dirty="0" smtClean="0"/>
              <a:t> </a:t>
            </a:r>
            <a:r>
              <a:rPr lang="en-US" dirty="0" err="1" smtClean="0"/>
              <a:t>მისი</a:t>
            </a:r>
            <a:r>
              <a:rPr lang="en-US" dirty="0" smtClean="0"/>
              <a:t> </a:t>
            </a:r>
            <a:r>
              <a:rPr lang="en-US" dirty="0" err="1" smtClean="0"/>
              <a:t>ასაკისათვის</a:t>
            </a:r>
            <a:r>
              <a:rPr lang="en-US" dirty="0" smtClean="0"/>
              <a:t> </a:t>
            </a:r>
            <a:r>
              <a:rPr lang="en-US" dirty="0" err="1" smtClean="0"/>
              <a:t>შეუფერებელ</a:t>
            </a:r>
            <a:r>
              <a:rPr lang="en-US" dirty="0" smtClean="0"/>
              <a:t> </a:t>
            </a:r>
            <a:r>
              <a:rPr lang="en-US" dirty="0" err="1" smtClean="0"/>
              <a:t>სამუშაოში</a:t>
            </a:r>
            <a:r>
              <a:rPr lang="en-US" dirty="0" smtClean="0"/>
              <a:t> </a:t>
            </a:r>
            <a:r>
              <a:rPr lang="en-US" dirty="0" err="1" smtClean="0"/>
              <a:t>ან</a:t>
            </a:r>
            <a:r>
              <a:rPr lang="en-US" dirty="0" smtClean="0"/>
              <a:t>/</a:t>
            </a:r>
            <a:r>
              <a:rPr lang="en-US" dirty="0" err="1" smtClean="0"/>
              <a:t>და</a:t>
            </a:r>
            <a:r>
              <a:rPr lang="en-US" dirty="0" smtClean="0"/>
              <a:t> </a:t>
            </a:r>
            <a:r>
              <a:rPr lang="en-US" dirty="0" err="1" smtClean="0"/>
              <a:t>ანტისაზოგადოებრივ</a:t>
            </a:r>
            <a:r>
              <a:rPr lang="en-US" dirty="0" smtClean="0"/>
              <a:t> </a:t>
            </a:r>
            <a:r>
              <a:rPr lang="en-US" dirty="0" err="1" smtClean="0"/>
              <a:t>საქმიანობაში</a:t>
            </a:r>
            <a:r>
              <a:rPr lang="en-US" dirty="0" smtClean="0"/>
              <a:t> (</a:t>
            </a:r>
            <a:r>
              <a:rPr lang="en-US" dirty="0" err="1" smtClean="0"/>
              <a:t>ითხოვს</a:t>
            </a:r>
            <a:r>
              <a:rPr lang="en-US" dirty="0" smtClean="0"/>
              <a:t> </a:t>
            </a:r>
            <a:r>
              <a:rPr lang="en-US" dirty="0" err="1" smtClean="0"/>
              <a:t>მოწყალებას</a:t>
            </a:r>
            <a:r>
              <a:rPr lang="en-US" dirty="0" smtClean="0"/>
              <a:t>/</a:t>
            </a:r>
            <a:r>
              <a:rPr lang="en-US" dirty="0" err="1" smtClean="0"/>
              <a:t>მათხოვრობს</a:t>
            </a:r>
            <a:r>
              <a:rPr lang="en-US" dirty="0" smtClean="0"/>
              <a:t>, </a:t>
            </a:r>
            <a:r>
              <a:rPr lang="en-US" dirty="0" err="1" smtClean="0"/>
              <a:t>არაგონივრულად</a:t>
            </a:r>
            <a:r>
              <a:rPr lang="en-US" dirty="0" smtClean="0"/>
              <a:t> </a:t>
            </a:r>
            <a:r>
              <a:rPr lang="en-US" dirty="0" err="1" smtClean="0"/>
              <a:t>დიდ</a:t>
            </a:r>
            <a:r>
              <a:rPr lang="en-US" dirty="0" smtClean="0"/>
              <a:t> </a:t>
            </a:r>
            <a:r>
              <a:rPr lang="en-US" dirty="0" err="1" smtClean="0"/>
              <a:t>დროს</a:t>
            </a:r>
            <a:r>
              <a:rPr lang="en-US" dirty="0" smtClean="0"/>
              <a:t> </a:t>
            </a:r>
            <a:r>
              <a:rPr lang="en-US" dirty="0" err="1" smtClean="0"/>
              <a:t>ატარებს</a:t>
            </a:r>
            <a:r>
              <a:rPr lang="en-US" dirty="0" smtClean="0"/>
              <a:t> </a:t>
            </a:r>
            <a:r>
              <a:rPr lang="en-US" dirty="0" err="1" smtClean="0"/>
              <a:t>ქუჩაში</a:t>
            </a:r>
            <a:r>
              <a:rPr lang="en-US" dirty="0" smtClean="0"/>
              <a:t>);</a:t>
            </a:r>
          </a:p>
          <a:p>
            <a:r>
              <a:rPr lang="en-US" dirty="0" err="1" smtClean="0"/>
              <a:t>ბავშვი</a:t>
            </a:r>
            <a:r>
              <a:rPr lang="en-US" dirty="0" smtClean="0"/>
              <a:t> </a:t>
            </a:r>
            <a:r>
              <a:rPr lang="en-US" dirty="0" err="1" smtClean="0"/>
              <a:t>ხშირად</a:t>
            </a:r>
            <a:r>
              <a:rPr lang="en-US" dirty="0" smtClean="0"/>
              <a:t> </a:t>
            </a:r>
            <a:r>
              <a:rPr lang="en-US" dirty="0" err="1" smtClean="0"/>
              <a:t>გადაადგილდება</a:t>
            </a:r>
            <a:r>
              <a:rPr lang="en-US" dirty="0" smtClean="0"/>
              <a:t> </a:t>
            </a:r>
            <a:r>
              <a:rPr lang="en-US" dirty="0" err="1" smtClean="0"/>
              <a:t>უცხო</a:t>
            </a:r>
            <a:r>
              <a:rPr lang="en-US" dirty="0" smtClean="0"/>
              <a:t> </a:t>
            </a:r>
            <a:r>
              <a:rPr lang="en-US" dirty="0" err="1" smtClean="0"/>
              <a:t>პირთან</a:t>
            </a:r>
            <a:r>
              <a:rPr lang="en-US" dirty="0" smtClean="0"/>
              <a:t>/</a:t>
            </a:r>
            <a:r>
              <a:rPr lang="en-US" dirty="0" err="1" smtClean="0"/>
              <a:t>პირებთან</a:t>
            </a:r>
            <a:r>
              <a:rPr lang="en-US" dirty="0" smtClean="0"/>
              <a:t> </a:t>
            </a:r>
            <a:r>
              <a:rPr lang="en-US" dirty="0" err="1" smtClean="0"/>
              <a:t>ერთად</a:t>
            </a:r>
            <a:r>
              <a:rPr lang="en-US" dirty="0" smtClean="0"/>
              <a:t> </a:t>
            </a:r>
            <a:r>
              <a:rPr lang="en-US" dirty="0" err="1" smtClean="0"/>
              <a:t>ნათესავის</a:t>
            </a:r>
            <a:r>
              <a:rPr lang="en-US" dirty="0" smtClean="0"/>
              <a:t> </a:t>
            </a:r>
            <a:r>
              <a:rPr lang="en-US" dirty="0" err="1" smtClean="0"/>
              <a:t>ან</a:t>
            </a:r>
            <a:r>
              <a:rPr lang="en-US" dirty="0" smtClean="0"/>
              <a:t> </a:t>
            </a:r>
            <a:r>
              <a:rPr lang="en-US" dirty="0" err="1" smtClean="0"/>
              <a:t>ახლობლის</a:t>
            </a:r>
            <a:r>
              <a:rPr lang="en-US" dirty="0" smtClean="0"/>
              <a:t> </a:t>
            </a:r>
            <a:r>
              <a:rPr lang="en-US" dirty="0" err="1" smtClean="0"/>
              <a:t>გარეშე</a:t>
            </a:r>
            <a:r>
              <a:rPr lang="en-US" dirty="0" smtClean="0"/>
              <a:t> </a:t>
            </a:r>
            <a:r>
              <a:rPr lang="en-US" dirty="0" err="1" smtClean="0"/>
              <a:t>ან</a:t>
            </a:r>
            <a:r>
              <a:rPr lang="en-US" dirty="0" smtClean="0"/>
              <a:t> </a:t>
            </a:r>
            <a:r>
              <a:rPr lang="en-US" dirty="0" err="1" smtClean="0"/>
              <a:t>იმყოფება</a:t>
            </a:r>
            <a:r>
              <a:rPr lang="en-US" dirty="0" smtClean="0"/>
              <a:t> </a:t>
            </a:r>
            <a:r>
              <a:rPr lang="en-US" dirty="0" err="1" smtClean="0"/>
              <a:t>უცხო</a:t>
            </a:r>
            <a:r>
              <a:rPr lang="en-US" dirty="0" smtClean="0"/>
              <a:t> </a:t>
            </a:r>
            <a:r>
              <a:rPr lang="en-US" dirty="0" err="1" smtClean="0"/>
              <a:t>პირების</a:t>
            </a:r>
            <a:r>
              <a:rPr lang="en-US" dirty="0" smtClean="0"/>
              <a:t> </a:t>
            </a:r>
            <a:r>
              <a:rPr lang="en-US" dirty="0" err="1" smtClean="0"/>
              <a:t>მუდმივი</a:t>
            </a:r>
            <a:r>
              <a:rPr lang="en-US" dirty="0" smtClean="0"/>
              <a:t> </a:t>
            </a:r>
            <a:r>
              <a:rPr lang="en-US" dirty="0" err="1" smtClean="0"/>
              <a:t>მეთვალყურეობის</a:t>
            </a:r>
            <a:r>
              <a:rPr lang="en-US" dirty="0" smtClean="0"/>
              <a:t> </a:t>
            </a:r>
            <a:r>
              <a:rPr lang="en-US" dirty="0" err="1" smtClean="0"/>
              <a:t>ქვეშ</a:t>
            </a:r>
            <a:r>
              <a:rPr lang="en-US" dirty="0" smtClean="0"/>
              <a:t> </a:t>
            </a:r>
            <a:r>
              <a:rPr lang="en-US" dirty="0" err="1" smtClean="0"/>
              <a:t>ან</a:t>
            </a:r>
            <a:r>
              <a:rPr lang="en-US" dirty="0" smtClean="0"/>
              <a:t>/</a:t>
            </a:r>
            <a:r>
              <a:rPr lang="en-US" dirty="0" err="1" smtClean="0"/>
              <a:t>და</a:t>
            </a:r>
            <a:r>
              <a:rPr lang="en-US" dirty="0" smtClean="0"/>
              <a:t> </a:t>
            </a:r>
            <a:r>
              <a:rPr lang="en-US" dirty="0" err="1" smtClean="0"/>
              <a:t>უწევს</a:t>
            </a:r>
            <a:r>
              <a:rPr lang="en-US" dirty="0" smtClean="0"/>
              <a:t> </a:t>
            </a:r>
            <a:r>
              <a:rPr lang="en-US" dirty="0" err="1" smtClean="0"/>
              <a:t>მათ</a:t>
            </a:r>
            <a:r>
              <a:rPr lang="en-US" dirty="0" smtClean="0"/>
              <a:t> </a:t>
            </a:r>
            <a:r>
              <a:rPr lang="en-US" dirty="0" err="1" smtClean="0"/>
              <a:t>მომსახურებას</a:t>
            </a:r>
            <a:r>
              <a:rPr lang="en-US" dirty="0" smtClean="0"/>
              <a:t>;</a:t>
            </a:r>
          </a:p>
          <a:p>
            <a:r>
              <a:rPr lang="en-US" dirty="0" err="1" smtClean="0"/>
              <a:t>ბავშვის</a:t>
            </a:r>
            <a:r>
              <a:rPr lang="en-US" dirty="0" smtClean="0"/>
              <a:t> </a:t>
            </a:r>
            <a:r>
              <a:rPr lang="en-US" dirty="0" err="1" smtClean="0"/>
              <a:t>სათამაშოები</a:t>
            </a:r>
            <a:r>
              <a:rPr lang="en-US" dirty="0" smtClean="0"/>
              <a:t>, </a:t>
            </a:r>
            <a:r>
              <a:rPr lang="en-US" dirty="0" err="1" smtClean="0"/>
              <a:t>საწოლი</a:t>
            </a:r>
            <a:r>
              <a:rPr lang="en-US" dirty="0" smtClean="0"/>
              <a:t>, </a:t>
            </a:r>
            <a:r>
              <a:rPr lang="en-US" dirty="0" err="1" smtClean="0"/>
              <a:t>ტანისამოსი</a:t>
            </a:r>
            <a:r>
              <a:rPr lang="en-US" dirty="0" smtClean="0"/>
              <a:t> </a:t>
            </a:r>
            <a:r>
              <a:rPr lang="en-US" dirty="0" err="1" smtClean="0"/>
              <a:t>ან</a:t>
            </a:r>
            <a:r>
              <a:rPr lang="en-US" dirty="0" smtClean="0"/>
              <a:t> </a:t>
            </a:r>
            <a:r>
              <a:rPr lang="en-US" dirty="0" err="1" smtClean="0"/>
              <a:t>სხვა</a:t>
            </a:r>
            <a:r>
              <a:rPr lang="en-US" dirty="0" smtClean="0"/>
              <a:t> </a:t>
            </a:r>
            <a:r>
              <a:rPr lang="en-US" dirty="0" err="1" smtClean="0"/>
              <a:t>ნივთები</a:t>
            </a:r>
            <a:r>
              <a:rPr lang="en-US" dirty="0" smtClean="0"/>
              <a:t> </a:t>
            </a:r>
            <a:r>
              <a:rPr lang="en-US" dirty="0" err="1" smtClean="0"/>
              <a:t>აღმოჩენილია</a:t>
            </a:r>
            <a:r>
              <a:rPr lang="en-US" dirty="0" smtClean="0"/>
              <a:t> </a:t>
            </a:r>
            <a:r>
              <a:rPr lang="en-US" dirty="0" err="1" smtClean="0"/>
              <a:t>შეუფერებელ</a:t>
            </a:r>
            <a:r>
              <a:rPr lang="en-US" dirty="0" smtClean="0"/>
              <a:t> </a:t>
            </a:r>
            <a:r>
              <a:rPr lang="en-US" dirty="0" err="1" smtClean="0"/>
              <a:t>ადგილებში</a:t>
            </a:r>
            <a:r>
              <a:rPr lang="en-US" dirty="0" smtClean="0"/>
              <a:t> (</a:t>
            </a:r>
            <a:r>
              <a:rPr lang="en-US" dirty="0" err="1" smtClean="0"/>
              <a:t>მათ</a:t>
            </a:r>
            <a:r>
              <a:rPr lang="en-US" dirty="0" smtClean="0"/>
              <a:t> </a:t>
            </a:r>
            <a:r>
              <a:rPr lang="en-US" dirty="0" err="1" smtClean="0"/>
              <a:t>შორის</a:t>
            </a:r>
            <a:r>
              <a:rPr lang="en-US" dirty="0" smtClean="0"/>
              <a:t>, </a:t>
            </a:r>
            <a:r>
              <a:rPr lang="en-US" dirty="0" err="1" smtClean="0"/>
              <a:t>ქარხანა</a:t>
            </a:r>
            <a:r>
              <a:rPr lang="en-US" dirty="0" smtClean="0"/>
              <a:t> </a:t>
            </a:r>
            <a:r>
              <a:rPr lang="en-US" dirty="0" err="1" smtClean="0"/>
              <a:t>ან</a:t>
            </a:r>
            <a:r>
              <a:rPr lang="en-US" dirty="0" smtClean="0"/>
              <a:t>/</a:t>
            </a:r>
            <a:r>
              <a:rPr lang="en-US" dirty="0" err="1" smtClean="0"/>
              <a:t>და</a:t>
            </a:r>
            <a:r>
              <a:rPr lang="en-US" dirty="0" smtClean="0"/>
              <a:t> </a:t>
            </a:r>
            <a:r>
              <a:rPr lang="en-US" dirty="0" err="1" smtClean="0"/>
              <a:t>სხვ</a:t>
            </a:r>
            <a:r>
              <a:rPr lang="en-US" dirty="0" smtClean="0"/>
              <a:t>.), </a:t>
            </a:r>
            <a:r>
              <a:rPr lang="en-US" dirty="0" err="1" smtClean="0"/>
              <a:t>ადამიანით</a:t>
            </a:r>
            <a:r>
              <a:rPr lang="en-US" dirty="0" smtClean="0"/>
              <a:t> </a:t>
            </a:r>
            <a:r>
              <a:rPr lang="en-US" dirty="0" err="1" smtClean="0"/>
              <a:t>ვაჭრობისათვის</a:t>
            </a:r>
            <a:r>
              <a:rPr lang="en-US" dirty="0" smtClean="0"/>
              <a:t> (</a:t>
            </a:r>
            <a:r>
              <a:rPr lang="en-US" dirty="0" err="1" smtClean="0"/>
              <a:t>ტრეფიკინგისათვის</a:t>
            </a:r>
            <a:r>
              <a:rPr lang="en-US" dirty="0" smtClean="0"/>
              <a:t>) </a:t>
            </a:r>
            <a:r>
              <a:rPr lang="en-US" dirty="0" err="1" smtClean="0"/>
              <a:t>რისკის</a:t>
            </a:r>
            <a:r>
              <a:rPr lang="en-US" dirty="0" smtClean="0"/>
              <a:t> </a:t>
            </a:r>
            <a:r>
              <a:rPr lang="en-US" dirty="0" err="1" smtClean="0"/>
              <a:t>შემცველ</a:t>
            </a:r>
            <a:r>
              <a:rPr lang="en-US" dirty="0" smtClean="0"/>
              <a:t> </a:t>
            </a:r>
            <a:r>
              <a:rPr lang="en-US" dirty="0" err="1" smtClean="0"/>
              <a:t>დაწესებულებებში</a:t>
            </a:r>
            <a:r>
              <a:rPr lang="en-US" dirty="0" smtClean="0"/>
              <a:t>;</a:t>
            </a:r>
          </a:p>
          <a:p>
            <a:r>
              <a:rPr lang="en-US" dirty="0" err="1" smtClean="0"/>
              <a:t>ნებისმიერი</a:t>
            </a:r>
            <a:r>
              <a:rPr lang="en-US" dirty="0" smtClean="0"/>
              <a:t> </a:t>
            </a:r>
            <a:r>
              <a:rPr lang="en-US" dirty="0" err="1" smtClean="0"/>
              <a:t>სხვა</a:t>
            </a:r>
            <a:r>
              <a:rPr lang="en-US" dirty="0" smtClean="0"/>
              <a:t> </a:t>
            </a:r>
            <a:r>
              <a:rPr lang="en-US" dirty="0" err="1" smtClean="0"/>
              <a:t>ფაქტორი</a:t>
            </a:r>
            <a:r>
              <a:rPr lang="en-US" dirty="0" smtClean="0"/>
              <a:t>, </a:t>
            </a:r>
            <a:r>
              <a:rPr lang="en-US" dirty="0" err="1" smtClean="0"/>
              <a:t>რომელიც</a:t>
            </a:r>
            <a:r>
              <a:rPr lang="en-US" dirty="0" smtClean="0"/>
              <a:t> </a:t>
            </a:r>
            <a:r>
              <a:rPr lang="en-US" dirty="0" err="1" smtClean="0"/>
              <a:t>შესაძლოა</a:t>
            </a:r>
            <a:r>
              <a:rPr lang="en-US" dirty="0" smtClean="0"/>
              <a:t> </a:t>
            </a:r>
            <a:r>
              <a:rPr lang="en-US" dirty="0" err="1" smtClean="0"/>
              <a:t>მიუთითებდეს</a:t>
            </a:r>
            <a:r>
              <a:rPr lang="en-US" dirty="0" smtClean="0"/>
              <a:t> </a:t>
            </a:r>
            <a:r>
              <a:rPr lang="en-US" dirty="0" err="1" smtClean="0"/>
              <a:t>ბავშვზე</a:t>
            </a:r>
            <a:r>
              <a:rPr lang="en-US" dirty="0" smtClean="0"/>
              <a:t> </a:t>
            </a:r>
            <a:r>
              <a:rPr lang="en-US" dirty="0" err="1" smtClean="0"/>
              <a:t>ძალადობაზე</a:t>
            </a:r>
            <a:r>
              <a:rPr lang="en-US" dirty="0" smtClean="0"/>
              <a:t>.</a:t>
            </a:r>
          </a:p>
          <a:p>
            <a:r>
              <a:rPr lang="en-US" dirty="0" err="1" smtClean="0"/>
              <a:t>ძალადობის</a:t>
            </a:r>
            <a:r>
              <a:rPr lang="en-US" dirty="0" smtClean="0"/>
              <a:t> </a:t>
            </a:r>
            <a:r>
              <a:rPr lang="en-US" dirty="0" err="1" smtClean="0"/>
              <a:t>ეჭვის</a:t>
            </a:r>
            <a:r>
              <a:rPr lang="en-US" dirty="0" smtClean="0"/>
              <a:t> </a:t>
            </a:r>
            <a:r>
              <a:rPr lang="en-US" dirty="0" err="1" smtClean="0"/>
              <a:t>შემთხვევაში</a:t>
            </a:r>
            <a:r>
              <a:rPr lang="en-US" dirty="0" smtClean="0"/>
              <a:t>,  </a:t>
            </a:r>
            <a:r>
              <a:rPr lang="en-US" dirty="0" err="1" smtClean="0"/>
              <a:t>უფლებამოსილი</a:t>
            </a:r>
            <a:r>
              <a:rPr lang="en-US" dirty="0" smtClean="0"/>
              <a:t> </a:t>
            </a:r>
            <a:r>
              <a:rPr lang="en-US" dirty="0" err="1" smtClean="0"/>
              <a:t>პირები</a:t>
            </a:r>
            <a:r>
              <a:rPr lang="en-US" dirty="0" smtClean="0"/>
              <a:t> </a:t>
            </a:r>
            <a:r>
              <a:rPr lang="en-US" dirty="0" err="1" smtClean="0"/>
              <a:t>აწარმოებენ</a:t>
            </a:r>
            <a:r>
              <a:rPr lang="en-US" dirty="0" smtClean="0"/>
              <a:t> </a:t>
            </a:r>
            <a:r>
              <a:rPr lang="en-US" dirty="0" err="1" smtClean="0"/>
              <a:t>ფაქტის</a:t>
            </a:r>
            <a:r>
              <a:rPr lang="en-US" dirty="0" smtClean="0"/>
              <a:t> </a:t>
            </a:r>
            <a:r>
              <a:rPr lang="en-US" dirty="0" err="1" smtClean="0"/>
              <a:t>შესწავლას</a:t>
            </a:r>
            <a:r>
              <a:rPr lang="en-US" dirty="0" smtClean="0"/>
              <a:t>, </a:t>
            </a:r>
            <a:r>
              <a:rPr lang="en-US" dirty="0" err="1" smtClean="0"/>
              <a:t>რათა</a:t>
            </a:r>
            <a:r>
              <a:rPr lang="en-US" dirty="0" smtClean="0"/>
              <a:t> </a:t>
            </a:r>
            <a:r>
              <a:rPr lang="en-US" dirty="0" err="1" smtClean="0"/>
              <a:t>დადგინდეს</a:t>
            </a:r>
            <a:r>
              <a:rPr lang="en-US" dirty="0" smtClean="0"/>
              <a:t>, </a:t>
            </a:r>
            <a:r>
              <a:rPr lang="en-US" dirty="0" err="1" smtClean="0"/>
              <a:t>საფუძვლიანია</a:t>
            </a:r>
            <a:r>
              <a:rPr lang="en-US" dirty="0" smtClean="0"/>
              <a:t> </a:t>
            </a:r>
            <a:r>
              <a:rPr lang="en-US" dirty="0" err="1" smtClean="0"/>
              <a:t>თუ</a:t>
            </a:r>
            <a:r>
              <a:rPr lang="en-US" dirty="0" smtClean="0"/>
              <a:t> </a:t>
            </a:r>
            <a:r>
              <a:rPr lang="en-US" dirty="0" err="1" smtClean="0"/>
              <a:t>არა</a:t>
            </a:r>
            <a:r>
              <a:rPr lang="en-US" dirty="0" smtClean="0"/>
              <a:t> </a:t>
            </a:r>
            <a:r>
              <a:rPr lang="en-US" dirty="0" err="1" smtClean="0"/>
              <a:t>წარმოქმნილი</a:t>
            </a:r>
            <a:r>
              <a:rPr lang="en-US" dirty="0" smtClean="0"/>
              <a:t> </a:t>
            </a:r>
            <a:r>
              <a:rPr lang="en-US" dirty="0" err="1" smtClean="0"/>
              <a:t>ეჭვი</a:t>
            </a:r>
            <a:r>
              <a:rPr lang="en-US" dirty="0" smtClean="0"/>
              <a:t>.</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down)">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p:txBody>
          <a:bodyPr>
            <a:normAutofit/>
          </a:bodyPr>
          <a:lstStyle/>
          <a:p>
            <a:pPr>
              <a:buNone/>
            </a:pPr>
            <a:r>
              <a:rPr lang="en-US" sz="2000" b="1" dirty="0" err="1" smtClean="0"/>
              <a:t>ბავშვზე</a:t>
            </a:r>
            <a:r>
              <a:rPr lang="en-US" sz="2000" b="1" dirty="0" smtClean="0"/>
              <a:t> </a:t>
            </a:r>
            <a:r>
              <a:rPr lang="en-US" sz="2000" b="1" dirty="0" err="1" smtClean="0"/>
              <a:t>ძალადობის</a:t>
            </a:r>
            <a:r>
              <a:rPr lang="en-US" sz="2000" b="1" dirty="0" smtClean="0"/>
              <a:t> </a:t>
            </a:r>
            <a:r>
              <a:rPr lang="en-US" sz="2000" b="1" dirty="0" err="1" smtClean="0"/>
              <a:t>შემთხვევის</a:t>
            </a:r>
            <a:r>
              <a:rPr lang="en-US" sz="2000" b="1" dirty="0" smtClean="0"/>
              <a:t> </a:t>
            </a:r>
            <a:r>
              <a:rPr lang="en-US" sz="2000" b="1" dirty="0" err="1" smtClean="0"/>
              <a:t>ადგილზე</a:t>
            </a:r>
            <a:endParaRPr lang="ka-GE" sz="2000" b="1" dirty="0" smtClean="0"/>
          </a:p>
          <a:p>
            <a:pPr>
              <a:buNone/>
            </a:pPr>
            <a:r>
              <a:rPr lang="en-US" sz="2000" b="1" dirty="0" err="1" smtClean="0"/>
              <a:t>შეფასება</a:t>
            </a:r>
            <a:r>
              <a:rPr lang="ka-GE" sz="2000" b="1" dirty="0" smtClean="0"/>
              <a:t>:</a:t>
            </a:r>
          </a:p>
          <a:p>
            <a:r>
              <a:rPr lang="ka-GE" sz="2000" dirty="0" smtClean="0"/>
              <a:t>თანამშრომლები</a:t>
            </a:r>
            <a:r>
              <a:rPr lang="ka-GE" sz="2000" dirty="0" smtClean="0"/>
              <a:t>, </a:t>
            </a:r>
            <a:r>
              <a:rPr lang="en-US" sz="2000" dirty="0" err="1" smtClean="0"/>
              <a:t>ბავშვზე</a:t>
            </a:r>
            <a:r>
              <a:rPr lang="en-US" sz="2000" dirty="0" smtClean="0"/>
              <a:t> </a:t>
            </a:r>
            <a:r>
              <a:rPr lang="en-US" sz="2000" dirty="0" err="1" smtClean="0"/>
              <a:t>ძალადობის</a:t>
            </a:r>
            <a:r>
              <a:rPr lang="en-US" sz="2000" dirty="0" smtClean="0"/>
              <a:t> </a:t>
            </a:r>
            <a:r>
              <a:rPr lang="en-US" sz="2000" dirty="0" err="1" smtClean="0"/>
              <a:t>ეჭვის</a:t>
            </a:r>
            <a:r>
              <a:rPr lang="en-US" sz="2000" dirty="0" smtClean="0"/>
              <a:t> </a:t>
            </a:r>
            <a:r>
              <a:rPr lang="en-US" sz="2000" dirty="0" err="1" smtClean="0"/>
              <a:t>გაჩენის</a:t>
            </a:r>
            <a:r>
              <a:rPr lang="en-US" sz="2000" dirty="0" smtClean="0"/>
              <a:t> </a:t>
            </a:r>
            <a:r>
              <a:rPr lang="en-US" sz="2000" dirty="0" err="1" smtClean="0"/>
              <a:t>შემთხვევა</a:t>
            </a:r>
            <a:r>
              <a:rPr lang="ka-GE" sz="2000" dirty="0" smtClean="0"/>
              <a:t>ს</a:t>
            </a:r>
            <a:r>
              <a:rPr lang="en-US" sz="2000" dirty="0" smtClean="0"/>
              <a:t>, </a:t>
            </a:r>
            <a:r>
              <a:rPr lang="ka-GE" sz="2000" dirty="0" smtClean="0"/>
              <a:t>დაუყოვნებლივ </a:t>
            </a:r>
            <a:r>
              <a:rPr lang="ka-GE" sz="2000" dirty="0" smtClean="0"/>
              <a:t>აცნობებენ </a:t>
            </a:r>
            <a:r>
              <a:rPr lang="ka-GE" sz="2000" dirty="0" smtClean="0"/>
              <a:t>უფროსს</a:t>
            </a:r>
          </a:p>
          <a:p>
            <a:r>
              <a:rPr lang="ka-GE" sz="2000" dirty="0" smtClean="0"/>
              <a:t>უფროსი ვალდებულია </a:t>
            </a:r>
            <a:r>
              <a:rPr lang="ka-GE" sz="2000" dirty="0" smtClean="0"/>
              <a:t>უფლებამოსილ თანამშრომლებთან (მულტიდისციპლინური გუნდის წევრ(ებ)ი, არასამუშაო საათებში ერთი წევრი მაინც) </a:t>
            </a:r>
            <a:r>
              <a:rPr lang="en-US" sz="2000" dirty="0" err="1" smtClean="0"/>
              <a:t>ადგილზე</a:t>
            </a:r>
            <a:r>
              <a:rPr lang="en-US" sz="2000" dirty="0" smtClean="0"/>
              <a:t> </a:t>
            </a:r>
            <a:r>
              <a:rPr lang="en-US" sz="2000" dirty="0" err="1" smtClean="0"/>
              <a:t>გააანალიზო</a:t>
            </a:r>
            <a:r>
              <a:rPr lang="ka-GE" sz="2000" dirty="0" smtClean="0"/>
              <a:t>ს </a:t>
            </a:r>
            <a:r>
              <a:rPr lang="en-US" sz="2000" dirty="0" err="1" smtClean="0"/>
              <a:t>შემთხვევა</a:t>
            </a:r>
            <a:endParaRPr lang="ka-GE" sz="2000" dirty="0" smtClean="0"/>
          </a:p>
          <a:p>
            <a:pPr>
              <a:buFont typeface="Wingdings" pitchFamily="2" charset="2"/>
              <a:buChar char="q"/>
            </a:pPr>
            <a:r>
              <a:rPr lang="ka-GE" sz="2000" dirty="0" smtClean="0"/>
              <a:t>სავარაუდო მსხვერპლ ბავშვთან, </a:t>
            </a:r>
            <a:r>
              <a:rPr lang="ka-GE" sz="2000" dirty="0" smtClean="0"/>
              <a:t>ასევე </a:t>
            </a:r>
            <a:r>
              <a:rPr lang="ka-GE" sz="2000" dirty="0" smtClean="0"/>
              <a:t>მოწმეებთან, გასაუბრებას, </a:t>
            </a:r>
            <a:endParaRPr lang="ka-GE" sz="2000" dirty="0" smtClean="0"/>
          </a:p>
          <a:p>
            <a:pPr>
              <a:buFont typeface="Wingdings" pitchFamily="2" charset="2"/>
              <a:buChar char="q"/>
            </a:pPr>
            <a:r>
              <a:rPr lang="ka-GE" sz="2000" dirty="0" smtClean="0"/>
              <a:t>ფიზიკურ დათვალიერებას</a:t>
            </a:r>
          </a:p>
          <a:p>
            <a:pPr>
              <a:buFont typeface="Wingdings" pitchFamily="2" charset="2"/>
              <a:buChar char="q"/>
            </a:pPr>
            <a:r>
              <a:rPr lang="ka-GE" sz="2000" dirty="0" smtClean="0"/>
              <a:t> </a:t>
            </a:r>
            <a:r>
              <a:rPr lang="ka-GE" sz="2000" dirty="0" smtClean="0"/>
              <a:t>და საჭირო სხვა ღონისძიებების განხორციელებას. </a:t>
            </a:r>
            <a:endParaRPr lang="ka-GE" sz="2000" dirty="0" smtClean="0"/>
          </a:p>
          <a:p>
            <a:pPr>
              <a:buFont typeface="Wingdings" pitchFamily="2" charset="2"/>
              <a:buChar char="q"/>
            </a:pPr>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p:txBody>
          <a:bodyPr/>
          <a:lstStyle/>
          <a:p>
            <a:r>
              <a:rPr lang="ka-GE" dirty="0" smtClean="0"/>
              <a:t>საფუძვლიანი ეჭვი ეცნობება სააგენტოს</a:t>
            </a:r>
          </a:p>
          <a:p>
            <a:r>
              <a:rPr lang="ka-GE" dirty="0" smtClean="0"/>
              <a:t>გადაუდებელი შემთხვევა დაუყოვნებლივ ეცნობება 112 და 1505 - ცხელ ხაზზე</a:t>
            </a:r>
          </a:p>
          <a:p>
            <a:pPr>
              <a:buNone/>
            </a:pPr>
            <a:endParaRPr lang="ka-GE" dirty="0" smtClean="0"/>
          </a:p>
          <a:p>
            <a:pPr algn="ctr">
              <a:buNone/>
            </a:pPr>
            <a:r>
              <a:rPr lang="en-US" sz="2400" b="1" dirty="0" err="1" smtClean="0"/>
              <a:t>გადაუდებელ</a:t>
            </a:r>
            <a:r>
              <a:rPr lang="en-US" sz="2400" b="1" dirty="0" smtClean="0"/>
              <a:t> </a:t>
            </a:r>
            <a:r>
              <a:rPr lang="en-US" sz="2400" b="1" dirty="0" err="1" smtClean="0"/>
              <a:t>შემთხვევად</a:t>
            </a:r>
            <a:r>
              <a:rPr lang="en-US" sz="2400" b="1" dirty="0" smtClean="0"/>
              <a:t> </a:t>
            </a:r>
            <a:r>
              <a:rPr lang="en-US" sz="2400" b="1" dirty="0" err="1" smtClean="0"/>
              <a:t>ჩაითვლება</a:t>
            </a:r>
            <a:r>
              <a:rPr lang="en-US" sz="2400" b="1" dirty="0" smtClean="0"/>
              <a:t> </a:t>
            </a:r>
            <a:r>
              <a:rPr lang="ka-GE" sz="2400" b="1" dirty="0" smtClean="0"/>
              <a:t>მდგომარეობა, </a:t>
            </a:r>
            <a:r>
              <a:rPr lang="en-US" sz="2400" b="1" dirty="0" err="1" smtClean="0"/>
              <a:t>რომელიც</a:t>
            </a:r>
            <a:r>
              <a:rPr lang="en-US" sz="2400" b="1" dirty="0" smtClean="0"/>
              <a:t> </a:t>
            </a:r>
            <a:r>
              <a:rPr lang="en-US" sz="2400" b="1" dirty="0" err="1" smtClean="0"/>
              <a:t>საფრთ</a:t>
            </a:r>
            <a:r>
              <a:rPr lang="ka-GE" sz="2400" b="1" dirty="0" smtClean="0"/>
              <a:t>ხეს უქმნის ბავშვის სიცოცხლეს ან/და ჯანმრთელობას ან შეიძლება გამოიწვიოს მისი სიკვდილი ან ჯანმრთელობის მდგო</a:t>
            </a:r>
            <a:r>
              <a:rPr lang="en-US" sz="2400" b="1" dirty="0" err="1" smtClean="0"/>
              <a:t>მარეობის</a:t>
            </a:r>
            <a:r>
              <a:rPr lang="en-US" sz="2400" b="1" dirty="0" smtClean="0"/>
              <a:t> </a:t>
            </a:r>
            <a:r>
              <a:rPr lang="en-US" sz="2400" b="1" dirty="0" err="1" smtClean="0"/>
              <a:t>მკვეთრი</a:t>
            </a:r>
            <a:r>
              <a:rPr lang="en-US" sz="2400" b="1" dirty="0" smtClean="0"/>
              <a:t> </a:t>
            </a:r>
            <a:r>
              <a:rPr lang="en-US" sz="2400" b="1" dirty="0" err="1" smtClean="0"/>
              <a:t>გაუარესება</a:t>
            </a:r>
            <a:r>
              <a:rPr lang="en-US" sz="2400" b="1" dirty="0" smtClean="0"/>
              <a:t> </a:t>
            </a:r>
            <a:r>
              <a:rPr lang="en-US" sz="2400" b="1" dirty="0" err="1" smtClean="0"/>
              <a:t>მომდევნო</a:t>
            </a:r>
            <a:r>
              <a:rPr lang="en-US" sz="2400" b="1" dirty="0" smtClean="0"/>
              <a:t> 24 </a:t>
            </a:r>
            <a:r>
              <a:rPr lang="en-US" sz="2400" b="1" dirty="0" err="1" smtClean="0"/>
              <a:t>საათის</a:t>
            </a:r>
            <a:r>
              <a:rPr lang="en-US" sz="2400" b="1" dirty="0" smtClean="0"/>
              <a:t> </a:t>
            </a:r>
            <a:r>
              <a:rPr lang="en-US" sz="2400" b="1" dirty="0" err="1" smtClean="0"/>
              <a:t>განმავლობაში</a:t>
            </a:r>
            <a:endParaRPr lang="en-US" sz="2400" b="1"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p:txBody>
          <a:bodyPr>
            <a:normAutofit/>
          </a:bodyPr>
          <a:lstStyle/>
          <a:p>
            <a:pPr>
              <a:buNone/>
            </a:pPr>
            <a:r>
              <a:rPr lang="en-US" sz="1600" b="1" dirty="0" err="1" smtClean="0"/>
              <a:t>რეფერირების</a:t>
            </a:r>
            <a:r>
              <a:rPr lang="en-US" sz="1600" b="1" dirty="0" smtClean="0"/>
              <a:t> </a:t>
            </a:r>
            <a:r>
              <a:rPr lang="en-US" sz="1600" b="1" dirty="0" err="1" smtClean="0"/>
              <a:t>პროცედურების</a:t>
            </a:r>
            <a:r>
              <a:rPr lang="en-US" sz="1600" b="1" dirty="0" smtClean="0"/>
              <a:t> </a:t>
            </a:r>
            <a:r>
              <a:rPr lang="en-US" sz="1600" b="1" dirty="0" err="1" smtClean="0"/>
              <a:t>ფარგლებში</a:t>
            </a:r>
            <a:r>
              <a:rPr lang="ka-GE" sz="1600" b="1" dirty="0" smtClean="0"/>
              <a:t> </a:t>
            </a:r>
            <a:r>
              <a:rPr lang="en-US" sz="1600" b="1" dirty="0" err="1" smtClean="0"/>
              <a:t>თავშესაფრებში</a:t>
            </a:r>
            <a:r>
              <a:rPr lang="en-US" sz="1600" b="1" dirty="0" smtClean="0"/>
              <a:t> </a:t>
            </a:r>
            <a:r>
              <a:rPr lang="en-US" sz="1600" b="1" dirty="0" err="1" smtClean="0"/>
              <a:t>განთავსებული</a:t>
            </a:r>
            <a:r>
              <a:rPr lang="ka-GE" sz="1600" b="1" dirty="0" smtClean="0"/>
              <a:t> </a:t>
            </a:r>
            <a:r>
              <a:rPr lang="en-US" sz="1600" b="1" dirty="0" err="1" smtClean="0"/>
              <a:t>ბავშვების</a:t>
            </a:r>
            <a:r>
              <a:rPr lang="ka-GE" sz="1600" b="1" dirty="0" smtClean="0"/>
              <a:t> </a:t>
            </a:r>
            <a:r>
              <a:rPr lang="en-US" sz="1600" b="1" dirty="0" err="1" smtClean="0"/>
              <a:t>რეგისტრაცია</a:t>
            </a:r>
            <a:r>
              <a:rPr lang="en-US" sz="1600" b="1" dirty="0" smtClean="0"/>
              <a:t> </a:t>
            </a:r>
            <a:r>
              <a:rPr lang="en-US" sz="1600" b="1" dirty="0" err="1" smtClean="0"/>
              <a:t>და</a:t>
            </a:r>
            <a:r>
              <a:rPr lang="en-US" sz="1600" b="1" dirty="0" smtClean="0"/>
              <a:t> </a:t>
            </a:r>
            <a:r>
              <a:rPr lang="en-US" sz="1600" b="1" dirty="0" err="1" smtClean="0"/>
              <a:t>ინფორმაციის</a:t>
            </a:r>
            <a:r>
              <a:rPr lang="en-US" sz="1600" b="1" dirty="0" smtClean="0"/>
              <a:t> </a:t>
            </a:r>
            <a:r>
              <a:rPr lang="en-US" sz="1600" b="1" dirty="0" err="1" smtClean="0"/>
              <a:t>სააგენტოსათვის</a:t>
            </a:r>
            <a:r>
              <a:rPr lang="ka-GE" sz="1600" b="1" dirty="0" smtClean="0"/>
              <a:t> </a:t>
            </a:r>
            <a:r>
              <a:rPr lang="en-US" sz="1600" b="1" dirty="0" err="1" smtClean="0"/>
              <a:t>მიწოდება</a:t>
            </a:r>
            <a:r>
              <a:rPr lang="ka-GE" sz="1600" b="1" dirty="0" smtClean="0"/>
              <a:t>:</a:t>
            </a:r>
          </a:p>
          <a:p>
            <a:r>
              <a:rPr lang="en-US" sz="1600" dirty="0" err="1" smtClean="0"/>
              <a:t>ბავშვის</a:t>
            </a:r>
            <a:r>
              <a:rPr lang="en-US" sz="1600" dirty="0" smtClean="0"/>
              <a:t> </a:t>
            </a:r>
            <a:r>
              <a:rPr lang="ka-GE" sz="1600" dirty="0" smtClean="0"/>
              <a:t> </a:t>
            </a:r>
            <a:r>
              <a:rPr lang="en-US" sz="1600" dirty="0" err="1" smtClean="0"/>
              <a:t>განთავსებისთანავე</a:t>
            </a:r>
            <a:r>
              <a:rPr lang="en-US" sz="1600" dirty="0" smtClean="0"/>
              <a:t>, </a:t>
            </a:r>
            <a:r>
              <a:rPr lang="en-US" sz="1600" dirty="0" err="1" smtClean="0"/>
              <a:t>დაწესებულება</a:t>
            </a:r>
            <a:r>
              <a:rPr lang="en-US" sz="1600" dirty="0" smtClean="0"/>
              <a:t> </a:t>
            </a:r>
            <a:r>
              <a:rPr lang="en-US" sz="1600" dirty="0" err="1" smtClean="0"/>
              <a:t>ვალდებულია</a:t>
            </a:r>
            <a:r>
              <a:rPr lang="en-US" sz="1600" dirty="0" smtClean="0"/>
              <a:t>, </a:t>
            </a:r>
            <a:r>
              <a:rPr lang="en-US" sz="1600" dirty="0" err="1" smtClean="0"/>
              <a:t>აღრიცხოს</a:t>
            </a:r>
            <a:r>
              <a:rPr lang="en-US" sz="1600" dirty="0" smtClean="0"/>
              <a:t> </a:t>
            </a:r>
            <a:r>
              <a:rPr lang="en-US" sz="1600" dirty="0" err="1" smtClean="0"/>
              <a:t>ბავშვის</a:t>
            </a:r>
            <a:r>
              <a:rPr lang="en-US" sz="1600" dirty="0" smtClean="0"/>
              <a:t> </a:t>
            </a:r>
            <a:r>
              <a:rPr lang="en-US" sz="1600" dirty="0" err="1" smtClean="0"/>
              <a:t>შესახებ</a:t>
            </a:r>
            <a:r>
              <a:rPr lang="en-US" sz="1600" dirty="0" smtClean="0"/>
              <a:t> </a:t>
            </a:r>
            <a:r>
              <a:rPr lang="en-US" sz="1600" dirty="0" err="1" smtClean="0"/>
              <a:t>მონაცემები</a:t>
            </a:r>
            <a:r>
              <a:rPr lang="en-US" sz="1600" dirty="0" smtClean="0"/>
              <a:t> </a:t>
            </a:r>
            <a:r>
              <a:rPr lang="en-US" sz="1600" dirty="0" err="1" smtClean="0"/>
              <a:t>დადგენილი</a:t>
            </a:r>
            <a:r>
              <a:rPr lang="en-US" sz="1600" dirty="0" smtClean="0"/>
              <a:t> </a:t>
            </a:r>
            <a:r>
              <a:rPr lang="en-US" sz="1600" dirty="0" err="1" smtClean="0"/>
              <a:t>წესის</a:t>
            </a:r>
            <a:r>
              <a:rPr lang="en-US" sz="1600" dirty="0" smtClean="0"/>
              <a:t> </a:t>
            </a:r>
            <a:r>
              <a:rPr lang="en-US" sz="1600" dirty="0" err="1" smtClean="0"/>
              <a:t>შესაბამისად</a:t>
            </a:r>
            <a:r>
              <a:rPr lang="en-US" sz="1600" dirty="0" smtClean="0"/>
              <a:t>  </a:t>
            </a:r>
            <a:endParaRPr lang="ka-GE" sz="1600" dirty="0" smtClean="0"/>
          </a:p>
          <a:p>
            <a:pPr lvl="2"/>
            <a:r>
              <a:rPr lang="en-US" sz="1600" dirty="0" err="1" smtClean="0"/>
              <a:t>თავშესაფარში</a:t>
            </a:r>
            <a:r>
              <a:rPr lang="en-US" sz="1600" dirty="0" smtClean="0"/>
              <a:t> </a:t>
            </a:r>
            <a:r>
              <a:rPr lang="en-US" sz="1600" dirty="0" smtClean="0"/>
              <a:t>– </a:t>
            </a:r>
            <a:r>
              <a:rPr lang="en-US" sz="1600" dirty="0" err="1" smtClean="0"/>
              <a:t>არასრულწლოვანთა</a:t>
            </a:r>
            <a:r>
              <a:rPr lang="en-US" sz="1600" dirty="0" smtClean="0"/>
              <a:t> </a:t>
            </a:r>
            <a:r>
              <a:rPr lang="en-US" sz="1600" dirty="0" err="1" smtClean="0"/>
              <a:t>აღრიცხვის</a:t>
            </a:r>
            <a:r>
              <a:rPr lang="en-US" sz="1600" dirty="0" smtClean="0"/>
              <a:t> </a:t>
            </a:r>
            <a:r>
              <a:rPr lang="en-US" sz="1600" dirty="0" err="1" smtClean="0"/>
              <a:t>ჟურნალი</a:t>
            </a:r>
            <a:endParaRPr lang="ka-GE" sz="1600" dirty="0" smtClean="0"/>
          </a:p>
          <a:p>
            <a:pPr lvl="3"/>
            <a:r>
              <a:rPr lang="en-US" sz="1600" dirty="0" err="1" smtClean="0"/>
              <a:t>კრიზისულ</a:t>
            </a:r>
            <a:r>
              <a:rPr lang="en-US" sz="1600" dirty="0" smtClean="0"/>
              <a:t> </a:t>
            </a:r>
            <a:r>
              <a:rPr lang="en-US" sz="1600" dirty="0" err="1" smtClean="0"/>
              <a:t>ცენტრში</a:t>
            </a:r>
            <a:r>
              <a:rPr lang="en-US" sz="1600" dirty="0" smtClean="0"/>
              <a:t> – </a:t>
            </a:r>
            <a:r>
              <a:rPr lang="en-US" sz="1600" dirty="0" err="1" smtClean="0"/>
              <a:t>კრიზისული</a:t>
            </a:r>
            <a:r>
              <a:rPr lang="en-US" sz="1600" dirty="0" smtClean="0"/>
              <a:t> </a:t>
            </a:r>
            <a:r>
              <a:rPr lang="en-US" sz="1600" dirty="0" err="1" smtClean="0"/>
              <a:t>ცენტრის</a:t>
            </a:r>
            <a:r>
              <a:rPr lang="en-US" sz="1600" dirty="0" smtClean="0"/>
              <a:t> </a:t>
            </a:r>
            <a:r>
              <a:rPr lang="en-US" sz="1600" dirty="0" err="1" smtClean="0"/>
              <a:t>ბენეფიციართა</a:t>
            </a:r>
            <a:r>
              <a:rPr lang="en-US" sz="1600" dirty="0" smtClean="0"/>
              <a:t> </a:t>
            </a:r>
            <a:r>
              <a:rPr lang="en-US" sz="1600" dirty="0" err="1" smtClean="0"/>
              <a:t>რეგისტრაციის</a:t>
            </a:r>
            <a:r>
              <a:rPr lang="en-US" sz="1600" dirty="0" smtClean="0"/>
              <a:t> </a:t>
            </a:r>
            <a:r>
              <a:rPr lang="en-US" sz="1600" dirty="0" err="1" smtClean="0"/>
              <a:t>ჟურნალი</a:t>
            </a:r>
            <a:endParaRPr lang="ka-GE" sz="1600" dirty="0" smtClean="0"/>
          </a:p>
          <a:p>
            <a:r>
              <a:rPr lang="ka-GE" sz="1600" dirty="0" smtClean="0"/>
              <a:t>თავშესაფრის/კრიზისული ცენტრის უფლებამოსილი პირი </a:t>
            </a:r>
            <a:r>
              <a:rPr lang="en-US" sz="1600" dirty="0" err="1" smtClean="0"/>
              <a:t>ვალდებულია</a:t>
            </a:r>
            <a:r>
              <a:rPr lang="ka-GE" sz="1600" dirty="0" smtClean="0"/>
              <a:t>:</a:t>
            </a:r>
          </a:p>
          <a:p>
            <a:pPr lvl="2"/>
            <a:r>
              <a:rPr lang="ka-GE" sz="1400" dirty="0" smtClean="0"/>
              <a:t>ოჯახში ძალადობის მსხვერპლი/დაზარალებული ბავშვის თავშესაფარში/კრიზისულ ცენტრში </a:t>
            </a:r>
            <a:r>
              <a:rPr lang="ka-GE" sz="1400" b="1" dirty="0" smtClean="0"/>
              <a:t>განთავსებისას,  </a:t>
            </a:r>
            <a:r>
              <a:rPr lang="en-US" sz="1400" b="1" dirty="0" err="1" smtClean="0"/>
              <a:t>ინფორმაცია</a:t>
            </a:r>
            <a:r>
              <a:rPr lang="en-US" sz="1400" b="1" dirty="0" smtClean="0"/>
              <a:t> </a:t>
            </a:r>
            <a:r>
              <a:rPr lang="en-US" sz="1400" b="1" dirty="0" err="1" smtClean="0"/>
              <a:t>ბავშვზე</a:t>
            </a:r>
            <a:r>
              <a:rPr lang="en-US" sz="1400" b="1" dirty="0" smtClean="0"/>
              <a:t> </a:t>
            </a:r>
            <a:r>
              <a:rPr lang="ka-GE" sz="1400" b="1" dirty="0" smtClean="0"/>
              <a:t>დაუყოვნებლივ მიაწოდოს </a:t>
            </a:r>
            <a:r>
              <a:rPr lang="en-US" sz="1400" b="1" dirty="0" err="1" smtClean="0"/>
              <a:t>სააგენტოს</a:t>
            </a:r>
            <a:r>
              <a:rPr lang="en-US" sz="1400" b="1" dirty="0" smtClean="0"/>
              <a:t> </a:t>
            </a:r>
            <a:r>
              <a:rPr lang="en-US" sz="1400" b="1" dirty="0" err="1" smtClean="0"/>
              <a:t>ტერიტორიულ</a:t>
            </a:r>
            <a:r>
              <a:rPr lang="en-US" sz="1400" b="1" dirty="0" smtClean="0"/>
              <a:t> </a:t>
            </a:r>
            <a:r>
              <a:rPr lang="en-US" sz="1400" b="1" dirty="0" err="1" smtClean="0"/>
              <a:t>ერთეულს</a:t>
            </a:r>
            <a:r>
              <a:rPr lang="en-US" sz="1400" b="1" dirty="0" smtClean="0"/>
              <a:t> </a:t>
            </a:r>
            <a:r>
              <a:rPr lang="ka-GE" sz="1400" b="1" dirty="0" smtClean="0"/>
              <a:t>წერილობით ან/და სატელეფონო შეტყობინებით</a:t>
            </a:r>
            <a:r>
              <a:rPr lang="ka-GE" sz="1400" dirty="0" smtClean="0"/>
              <a:t> (1505</a:t>
            </a:r>
            <a:r>
              <a:rPr lang="ka-GE" sz="1400" dirty="0" smtClean="0"/>
              <a:t>)</a:t>
            </a:r>
          </a:p>
          <a:p>
            <a:pPr lvl="2"/>
            <a:r>
              <a:rPr lang="ka-GE" sz="1400" dirty="0" smtClean="0"/>
              <a:t>მსხვერპლზე/სავარაუდო მსხვერპლზე დამოკიდებული არასრულწლოვანი პირის (ბავშვი) თავშესაფარში/კრიზისულ ცენტრში განთავსებისას,  </a:t>
            </a:r>
            <a:r>
              <a:rPr lang="en-US" sz="1400" dirty="0" err="1" smtClean="0"/>
              <a:t>ინფორმაცია</a:t>
            </a:r>
            <a:r>
              <a:rPr lang="en-US" sz="1400" dirty="0" smtClean="0"/>
              <a:t> </a:t>
            </a:r>
            <a:r>
              <a:rPr lang="en-US" sz="1400" dirty="0" err="1" smtClean="0"/>
              <a:t>ბავშვზე</a:t>
            </a:r>
            <a:r>
              <a:rPr lang="ka-GE" sz="1400" dirty="0" smtClean="0"/>
              <a:t>  წერილობით მიაწოდოს </a:t>
            </a:r>
            <a:r>
              <a:rPr lang="en-US" sz="1400" dirty="0" err="1" smtClean="0"/>
              <a:t>სააგენტოს</a:t>
            </a:r>
            <a:r>
              <a:rPr lang="en-US" sz="1400" dirty="0" smtClean="0"/>
              <a:t> </a:t>
            </a:r>
            <a:r>
              <a:rPr lang="en-US" sz="1400" dirty="0" err="1" smtClean="0"/>
              <a:t>ტერიტორიულ</a:t>
            </a:r>
            <a:r>
              <a:rPr lang="en-US" sz="1400" dirty="0" smtClean="0"/>
              <a:t> </a:t>
            </a:r>
            <a:r>
              <a:rPr lang="en-US" sz="1400" dirty="0" err="1" smtClean="0"/>
              <a:t>ერთეულს</a:t>
            </a:r>
            <a:r>
              <a:rPr lang="en-US" sz="1400" dirty="0" smtClean="0"/>
              <a:t> </a:t>
            </a:r>
            <a:r>
              <a:rPr lang="en-US" sz="1400" dirty="0" err="1" smtClean="0"/>
              <a:t>იმავე</a:t>
            </a:r>
            <a:r>
              <a:rPr lang="en-US" sz="1400" dirty="0" smtClean="0"/>
              <a:t> </a:t>
            </a:r>
            <a:r>
              <a:rPr lang="en-US" sz="1400" dirty="0" err="1" smtClean="0"/>
              <a:t>სამუშაო</a:t>
            </a:r>
            <a:r>
              <a:rPr lang="en-US" sz="1400" dirty="0" smtClean="0"/>
              <a:t> </a:t>
            </a:r>
            <a:r>
              <a:rPr lang="en-US" sz="1400" dirty="0" err="1" smtClean="0"/>
              <a:t>დღეს</a:t>
            </a:r>
            <a:r>
              <a:rPr lang="en-US" sz="1400" dirty="0" smtClean="0"/>
              <a:t>, </a:t>
            </a:r>
            <a:r>
              <a:rPr lang="en-US" sz="1400" dirty="0" err="1" smtClean="0"/>
              <a:t>ხოლო</a:t>
            </a:r>
            <a:r>
              <a:rPr lang="en-US" sz="1400" dirty="0" smtClean="0"/>
              <a:t> </a:t>
            </a:r>
            <a:r>
              <a:rPr lang="en-US" sz="1400" dirty="0" err="1" smtClean="0"/>
              <a:t>თუ</a:t>
            </a:r>
            <a:r>
              <a:rPr lang="en-US" sz="1400" dirty="0" smtClean="0"/>
              <a:t> </a:t>
            </a:r>
            <a:r>
              <a:rPr lang="en-US" sz="1400" dirty="0" err="1" smtClean="0"/>
              <a:t>განთავსება</a:t>
            </a:r>
            <a:r>
              <a:rPr lang="en-US" sz="1400" dirty="0" smtClean="0"/>
              <a:t> </a:t>
            </a:r>
            <a:r>
              <a:rPr lang="en-US" sz="1400" dirty="0" err="1" smtClean="0"/>
              <a:t>მოხდა</a:t>
            </a:r>
            <a:r>
              <a:rPr lang="en-US" sz="1400" dirty="0" smtClean="0"/>
              <a:t> </a:t>
            </a:r>
            <a:r>
              <a:rPr lang="en-US" sz="1400" dirty="0" err="1" smtClean="0"/>
              <a:t>არასამუშაო</a:t>
            </a:r>
            <a:r>
              <a:rPr lang="en-US" sz="1400" dirty="0" smtClean="0"/>
              <a:t> </a:t>
            </a:r>
            <a:r>
              <a:rPr lang="en-US" sz="1400" dirty="0" err="1" smtClean="0"/>
              <a:t>საათებში</a:t>
            </a:r>
            <a:r>
              <a:rPr lang="en-US" sz="1400" dirty="0" smtClean="0"/>
              <a:t> - </a:t>
            </a:r>
            <a:r>
              <a:rPr lang="en-US" sz="1400" dirty="0" err="1" smtClean="0"/>
              <a:t>მომდევნო</a:t>
            </a:r>
            <a:r>
              <a:rPr lang="en-US" sz="1400" dirty="0" smtClean="0"/>
              <a:t> </a:t>
            </a:r>
            <a:r>
              <a:rPr lang="en-US" sz="1400" dirty="0" err="1" smtClean="0"/>
              <a:t>სამუშაო</a:t>
            </a:r>
            <a:r>
              <a:rPr lang="en-US" sz="1400" dirty="0" smtClean="0"/>
              <a:t> </a:t>
            </a:r>
            <a:r>
              <a:rPr lang="en-US" sz="1400" dirty="0" err="1" smtClean="0"/>
              <a:t>დღეს</a:t>
            </a:r>
            <a:endParaRPr lang="en-US" sz="1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რეზოლუცია</a:t>
            </a:r>
            <a:r>
              <a:rPr lang="ka-GE" b="1" dirty="0" smtClean="0"/>
              <a:t>1960</a:t>
            </a:r>
            <a:r>
              <a:rPr lang="en-US" b="1" dirty="0" smtClean="0"/>
              <a:t> (201</a:t>
            </a:r>
            <a:r>
              <a:rPr lang="ka-GE" b="1" dirty="0" smtClean="0"/>
              <a:t>0</a:t>
            </a:r>
            <a:r>
              <a:rPr lang="en-US" b="1" dirty="0" smtClean="0"/>
              <a:t>) </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fontScale="70000" lnSpcReduction="20000"/>
          </a:bodyPr>
          <a:lstStyle/>
          <a:p>
            <a:r>
              <a:rPr lang="ka-GE" dirty="0" smtClean="0"/>
              <a:t>სპეციალური და დროში განსაზღვრული ვალდებულებების მიღება სექსუალური ძალადობის წინააღმდეგ ბრძოლისთვის, რომლებიც უნდა მოიცავდეს, მათ შორის, </a:t>
            </a:r>
            <a:r>
              <a:rPr lang="ka-GE" b="1" dirty="0" smtClean="0"/>
              <a:t>სექსუალური ძალადობის ამკრძალავი მკაფიო და გასაგები ბრძანებების გაცემას </a:t>
            </a:r>
            <a:r>
              <a:rPr lang="ka-GE" dirty="0" smtClean="0"/>
              <a:t>ხელმძღვანელობის ჯაჭვის ფარგლებში და </a:t>
            </a:r>
            <a:r>
              <a:rPr lang="ka-GE" b="1" dirty="0" smtClean="0"/>
              <a:t>სექსუალური ძალადობის აკრძალვას  ქცევის კოდექსში,</a:t>
            </a:r>
            <a:r>
              <a:rPr lang="ka-GE" dirty="0" smtClean="0"/>
              <a:t> სამხედრო საველე სახელმძღვანელოებში ან მათ ეკვივალენტურ დოკუმენტებში; </a:t>
            </a:r>
          </a:p>
          <a:p>
            <a:r>
              <a:rPr lang="ka-GE" dirty="0" smtClean="0"/>
              <a:t>განახორცილდეს სპეციალური ვალდებულებები ბრალდების დროული გამოძიების თვალსაზრისით, რათა დანაშაულის ჩამდენმა პირებმა პასუხი აგონ</a:t>
            </a:r>
          </a:p>
          <a:p>
            <a:r>
              <a:rPr lang="ka-GE" dirty="0" smtClean="0"/>
              <a:t>ჩამოყალიბდეს მონიტორინგის, ანალიზის და ანგარიშგების მექანიზმები კონფლიქტთან დაკავშირებულ სექსუალურ ძალადობაზე, საჭიროებისამებრ და თითოეული ქვეყნის სპეციფიკის გათვალისწინებით</a:t>
            </a:r>
          </a:p>
          <a:p>
            <a:r>
              <a:rPr lang="ka-GE" dirty="0" smtClean="0"/>
              <a:t>მოხდეს მონაცემთა შეგროვება და გაუპატიურების და სექსუალური ძალადობის სხვა შემთხვევების, ტენდენციებისა და შემთხვევების ანალიზი</a:t>
            </a: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p:txBody>
          <a:bodyPr>
            <a:normAutofit/>
          </a:bodyPr>
          <a:lstStyle/>
          <a:p>
            <a:pPr>
              <a:buNone/>
            </a:pPr>
            <a:r>
              <a:rPr lang="en-US" b="1" dirty="0" err="1" smtClean="0"/>
              <a:t>ინფორმაციის</a:t>
            </a:r>
            <a:r>
              <a:rPr lang="en-US" b="1" dirty="0" smtClean="0"/>
              <a:t> </a:t>
            </a:r>
            <a:r>
              <a:rPr lang="en-US" b="1" dirty="0" err="1" smtClean="0"/>
              <a:t>კონფიდენციალურობა</a:t>
            </a:r>
            <a:endParaRPr lang="ka-GE" b="1" dirty="0" smtClean="0"/>
          </a:p>
          <a:p>
            <a:r>
              <a:rPr lang="en-US" sz="2000" dirty="0" err="1" smtClean="0"/>
              <a:t>ძალადობის</a:t>
            </a:r>
            <a:r>
              <a:rPr lang="en-US" sz="2000" dirty="0" smtClean="0"/>
              <a:t> </a:t>
            </a:r>
            <a:r>
              <a:rPr lang="en-US" sz="2000" dirty="0" err="1" smtClean="0"/>
              <a:t>მსხვერპლი</a:t>
            </a:r>
            <a:r>
              <a:rPr lang="en-US" sz="2000" dirty="0" smtClean="0"/>
              <a:t> </a:t>
            </a:r>
            <a:r>
              <a:rPr lang="en-US" sz="2000" dirty="0" err="1" smtClean="0"/>
              <a:t>ბავშვის</a:t>
            </a:r>
            <a:r>
              <a:rPr lang="en-US" sz="2000" dirty="0" smtClean="0"/>
              <a:t> </a:t>
            </a:r>
            <a:r>
              <a:rPr lang="en-US" sz="2000" dirty="0" err="1" smtClean="0"/>
              <a:t>ვინაობის</a:t>
            </a:r>
            <a:r>
              <a:rPr lang="en-US" sz="2000" dirty="0" smtClean="0"/>
              <a:t>, </a:t>
            </a:r>
            <a:r>
              <a:rPr lang="en-US" sz="2000" dirty="0" err="1" smtClean="0"/>
              <a:t>მისი</a:t>
            </a:r>
            <a:r>
              <a:rPr lang="en-US" sz="2000" dirty="0" smtClean="0"/>
              <a:t> </a:t>
            </a:r>
            <a:r>
              <a:rPr lang="en-US" sz="2000" dirty="0" err="1" smtClean="0"/>
              <a:t>ჯანმრთელობისა</a:t>
            </a:r>
            <a:r>
              <a:rPr lang="en-US" sz="2000" dirty="0" smtClean="0"/>
              <a:t> </a:t>
            </a:r>
            <a:r>
              <a:rPr lang="en-US" sz="2000" dirty="0" err="1" smtClean="0"/>
              <a:t>და</a:t>
            </a:r>
            <a:r>
              <a:rPr lang="en-US" sz="2000" dirty="0" smtClean="0"/>
              <a:t> </a:t>
            </a:r>
            <a:r>
              <a:rPr lang="en-US" sz="2000" dirty="0" err="1" smtClean="0"/>
              <a:t>ფსიქოლოგიური</a:t>
            </a:r>
            <a:r>
              <a:rPr lang="en-US" sz="2000" dirty="0" smtClean="0"/>
              <a:t> </a:t>
            </a:r>
            <a:r>
              <a:rPr lang="en-US" sz="2000" dirty="0" err="1" smtClean="0"/>
              <a:t>მდგომარეობის</a:t>
            </a:r>
            <a:r>
              <a:rPr lang="en-US" sz="2000" dirty="0" smtClean="0"/>
              <a:t> </a:t>
            </a:r>
            <a:r>
              <a:rPr lang="en-US" sz="2000" dirty="0" err="1" smtClean="0"/>
              <a:t>შესახებ</a:t>
            </a:r>
            <a:r>
              <a:rPr lang="en-US" sz="2000" dirty="0" smtClean="0"/>
              <a:t> </a:t>
            </a:r>
            <a:r>
              <a:rPr lang="en-US" sz="2000" dirty="0" err="1" smtClean="0"/>
              <a:t>მიღებული</a:t>
            </a:r>
            <a:r>
              <a:rPr lang="en-US" sz="2000" dirty="0" smtClean="0"/>
              <a:t> </a:t>
            </a:r>
            <a:r>
              <a:rPr lang="en-US" sz="2000" dirty="0" err="1" smtClean="0"/>
              <a:t>ინფორმაცია</a:t>
            </a:r>
            <a:r>
              <a:rPr lang="en-US" sz="2000" dirty="0" smtClean="0"/>
              <a:t> </a:t>
            </a:r>
            <a:r>
              <a:rPr lang="en-US" sz="2000" dirty="0" err="1" smtClean="0"/>
              <a:t>კონფიდენციალურია</a:t>
            </a:r>
            <a:r>
              <a:rPr lang="en-US" sz="2000" dirty="0" smtClean="0"/>
              <a:t> </a:t>
            </a:r>
            <a:r>
              <a:rPr lang="en-US" sz="2000" dirty="0" err="1" smtClean="0"/>
              <a:t>და</a:t>
            </a:r>
            <a:r>
              <a:rPr lang="en-US" sz="2000" dirty="0" smtClean="0"/>
              <a:t> </a:t>
            </a:r>
            <a:r>
              <a:rPr lang="en-US" sz="2000" b="1" i="1" dirty="0" err="1" smtClean="0"/>
              <a:t>მისი</a:t>
            </a:r>
            <a:r>
              <a:rPr lang="en-US" sz="2000" b="1" i="1" dirty="0" smtClean="0"/>
              <a:t> </a:t>
            </a:r>
            <a:r>
              <a:rPr lang="en-US" sz="2000" b="1" i="1" dirty="0" err="1" smtClean="0"/>
              <a:t>გამჟღავნება</a:t>
            </a:r>
            <a:r>
              <a:rPr lang="en-US" sz="2000" b="1" i="1" dirty="0" smtClean="0"/>
              <a:t> </a:t>
            </a:r>
            <a:r>
              <a:rPr lang="en-US" sz="2000" b="1" i="1" dirty="0" err="1" smtClean="0"/>
              <a:t>შესაძლებელია</a:t>
            </a:r>
            <a:r>
              <a:rPr lang="en-US" sz="2000" b="1" i="1" dirty="0" smtClean="0"/>
              <a:t> </a:t>
            </a:r>
            <a:r>
              <a:rPr lang="en-US" sz="2000" b="1" i="1" dirty="0" err="1" smtClean="0"/>
              <a:t>მხოლოდ</a:t>
            </a:r>
            <a:r>
              <a:rPr lang="en-US" sz="2000" b="1" i="1" dirty="0" smtClean="0"/>
              <a:t> </a:t>
            </a:r>
            <a:r>
              <a:rPr lang="ka-GE" sz="2000" b="1" i="1" dirty="0" smtClean="0"/>
              <a:t>საქართველოს კანონმდებლობით დადგენილი </a:t>
            </a:r>
            <a:r>
              <a:rPr lang="ka-GE" sz="2000" b="1" i="1" dirty="0" smtClean="0"/>
              <a:t>წესით</a:t>
            </a:r>
            <a:endParaRPr lang="ka-GE" sz="2000" dirty="0" smtClean="0"/>
          </a:p>
          <a:p>
            <a:r>
              <a:rPr lang="en-US" sz="2000" dirty="0" smtClean="0"/>
              <a:t> </a:t>
            </a:r>
            <a:r>
              <a:rPr lang="en-US" sz="2000" dirty="0" err="1" smtClean="0"/>
              <a:t>ინფორმაცია</a:t>
            </a:r>
            <a:r>
              <a:rPr lang="en-US" sz="2000" dirty="0" smtClean="0"/>
              <a:t> </a:t>
            </a:r>
            <a:r>
              <a:rPr lang="en-US" sz="2000" dirty="0" err="1" smtClean="0"/>
              <a:t>ასევე</a:t>
            </a:r>
            <a:r>
              <a:rPr lang="en-US" sz="2000" dirty="0" smtClean="0"/>
              <a:t> </a:t>
            </a:r>
            <a:r>
              <a:rPr lang="en-US" sz="2000" dirty="0" err="1" smtClean="0"/>
              <a:t>ხელმისაწვდომია</a:t>
            </a:r>
            <a:r>
              <a:rPr lang="en-US" sz="2000" dirty="0" smtClean="0"/>
              <a:t> </a:t>
            </a:r>
            <a:r>
              <a:rPr lang="en-US" sz="2000" dirty="0" err="1" smtClean="0"/>
              <a:t>ბავშვის</a:t>
            </a:r>
            <a:r>
              <a:rPr lang="en-US" sz="2000" dirty="0" smtClean="0"/>
              <a:t> </a:t>
            </a:r>
            <a:r>
              <a:rPr lang="en-US" sz="2000" dirty="0" err="1" smtClean="0"/>
              <a:t>მშობლისათვის</a:t>
            </a:r>
            <a:r>
              <a:rPr lang="en-US" sz="2000" dirty="0" smtClean="0"/>
              <a:t>/</a:t>
            </a:r>
            <a:r>
              <a:rPr lang="en-US" sz="2000" dirty="0" err="1" smtClean="0"/>
              <a:t>მშობლებისათვის</a:t>
            </a:r>
            <a:r>
              <a:rPr lang="en-US" sz="2000" dirty="0" smtClean="0"/>
              <a:t> </a:t>
            </a:r>
            <a:r>
              <a:rPr lang="en-US" sz="2000" dirty="0" err="1" smtClean="0"/>
              <a:t>და</a:t>
            </a:r>
            <a:r>
              <a:rPr lang="en-US" sz="2000" dirty="0" smtClean="0"/>
              <a:t> </a:t>
            </a:r>
            <a:r>
              <a:rPr lang="en-US" sz="2000" dirty="0" err="1" smtClean="0"/>
              <a:t>კანონიერი</a:t>
            </a:r>
            <a:r>
              <a:rPr lang="en-US" sz="2000" dirty="0" smtClean="0"/>
              <a:t> </a:t>
            </a:r>
            <a:r>
              <a:rPr lang="en-US" sz="2000" dirty="0" err="1" smtClean="0"/>
              <a:t>წარმომადგენლისათვის</a:t>
            </a:r>
            <a:r>
              <a:rPr lang="en-US" sz="2000" dirty="0" smtClean="0"/>
              <a:t>, </a:t>
            </a:r>
            <a:r>
              <a:rPr lang="en-US" sz="2000" b="1" dirty="0" err="1" smtClean="0"/>
              <a:t>თუ</a:t>
            </a:r>
            <a:r>
              <a:rPr lang="en-US" sz="2000" b="1" dirty="0" smtClean="0"/>
              <a:t> </a:t>
            </a:r>
            <a:r>
              <a:rPr lang="en-US" sz="2000" b="1" dirty="0" err="1" smtClean="0"/>
              <a:t>არ</a:t>
            </a:r>
            <a:r>
              <a:rPr lang="en-US" sz="2000" b="1" dirty="0" smtClean="0"/>
              <a:t> </a:t>
            </a:r>
            <a:r>
              <a:rPr lang="en-US" sz="2000" b="1" dirty="0" err="1" smtClean="0"/>
              <a:t>არსებობს</a:t>
            </a:r>
            <a:r>
              <a:rPr lang="en-US" sz="2000" b="1" dirty="0" smtClean="0"/>
              <a:t> </a:t>
            </a:r>
            <a:r>
              <a:rPr lang="en-US" sz="2000" b="1" dirty="0" err="1" smtClean="0"/>
              <a:t>ინტერესთა</a:t>
            </a:r>
            <a:r>
              <a:rPr lang="en-US" sz="2000" b="1" dirty="0" smtClean="0"/>
              <a:t> </a:t>
            </a:r>
            <a:r>
              <a:rPr lang="en-US" sz="2000" b="1" dirty="0" err="1" smtClean="0"/>
              <a:t>კონფლიქტი</a:t>
            </a:r>
            <a:r>
              <a:rPr lang="en-US" sz="2000" b="1" dirty="0" smtClean="0"/>
              <a:t> </a:t>
            </a:r>
            <a:r>
              <a:rPr lang="en-US" sz="2000" b="1" dirty="0" err="1" smtClean="0"/>
              <a:t>და</a:t>
            </a:r>
            <a:r>
              <a:rPr lang="en-US" sz="2000" b="1" dirty="0" smtClean="0"/>
              <a:t> </a:t>
            </a:r>
            <a:r>
              <a:rPr lang="en-US" sz="2000" b="1" dirty="0" err="1" smtClean="0"/>
              <a:t>ბავშვის</a:t>
            </a:r>
            <a:r>
              <a:rPr lang="en-US" sz="2000" b="1" dirty="0" smtClean="0"/>
              <a:t> </a:t>
            </a:r>
            <a:r>
              <a:rPr lang="en-US" sz="2000" b="1" dirty="0" err="1" smtClean="0"/>
              <a:t>მშობლებს</a:t>
            </a:r>
            <a:r>
              <a:rPr lang="en-US" sz="2000" b="1" dirty="0" smtClean="0"/>
              <a:t> </a:t>
            </a:r>
            <a:r>
              <a:rPr lang="en-US" sz="2000" b="1" dirty="0" err="1" smtClean="0"/>
              <a:t>ან</a:t>
            </a:r>
            <a:r>
              <a:rPr lang="en-US" sz="2000" b="1" dirty="0" smtClean="0"/>
              <a:t> </a:t>
            </a:r>
            <a:r>
              <a:rPr lang="en-US" sz="2000" b="1" dirty="0" err="1" smtClean="0"/>
              <a:t>შესაბამის</a:t>
            </a:r>
            <a:r>
              <a:rPr lang="en-US" sz="2000" b="1" dirty="0" smtClean="0"/>
              <a:t> </a:t>
            </a:r>
            <a:r>
              <a:rPr lang="en-US" sz="2000" b="1" dirty="0" err="1" smtClean="0"/>
              <a:t>მშობელს</a:t>
            </a:r>
            <a:r>
              <a:rPr lang="en-US" sz="2000" b="1" dirty="0" smtClean="0"/>
              <a:t> </a:t>
            </a:r>
            <a:r>
              <a:rPr lang="en-US" sz="2000" b="1" dirty="0" err="1" smtClean="0"/>
              <a:t>არ</a:t>
            </a:r>
            <a:r>
              <a:rPr lang="en-US" sz="2000" b="1" dirty="0" smtClean="0"/>
              <a:t> </a:t>
            </a:r>
            <a:r>
              <a:rPr lang="en-US" sz="2000" b="1" dirty="0" err="1" smtClean="0"/>
              <a:t>აქვთ</a:t>
            </a:r>
            <a:r>
              <a:rPr lang="en-US" sz="2000" b="1" dirty="0" smtClean="0"/>
              <a:t>/</a:t>
            </a:r>
            <a:r>
              <a:rPr lang="en-US" sz="2000" b="1" dirty="0" err="1" smtClean="0"/>
              <a:t>აქვს</a:t>
            </a:r>
            <a:r>
              <a:rPr lang="en-US" sz="2000" b="1" dirty="0" smtClean="0"/>
              <a:t> </a:t>
            </a:r>
            <a:r>
              <a:rPr lang="en-US" sz="2000" b="1" dirty="0" err="1" smtClean="0"/>
              <a:t>შეზღუდული</a:t>
            </a:r>
            <a:r>
              <a:rPr lang="en-US" sz="2000" b="1" dirty="0" smtClean="0"/>
              <a:t> </a:t>
            </a:r>
            <a:r>
              <a:rPr lang="en-US" sz="2000" b="1" dirty="0" err="1" smtClean="0"/>
              <a:t>ან</a:t>
            </a:r>
            <a:r>
              <a:rPr lang="en-US" sz="2000" b="1" dirty="0" smtClean="0"/>
              <a:t> </a:t>
            </a:r>
            <a:r>
              <a:rPr lang="en-US" sz="2000" b="1" dirty="0" err="1" smtClean="0"/>
              <a:t>ჩამორთმეული</a:t>
            </a:r>
            <a:r>
              <a:rPr lang="en-US" sz="2000" b="1" dirty="0" smtClean="0"/>
              <a:t> </a:t>
            </a:r>
            <a:r>
              <a:rPr lang="en-US" sz="2000" b="1" dirty="0" err="1" smtClean="0"/>
              <a:t>მშობლის</a:t>
            </a:r>
            <a:r>
              <a:rPr lang="en-US" sz="2000" b="1" dirty="0" smtClean="0"/>
              <a:t> </a:t>
            </a:r>
            <a:r>
              <a:rPr lang="en-US" sz="2000" b="1" dirty="0" err="1" smtClean="0"/>
              <a:t>უფლება</a:t>
            </a:r>
            <a:endParaRPr lang="en-US" sz="2000" dirty="0" smtClean="0"/>
          </a:p>
          <a:p>
            <a:pPr>
              <a:buNone/>
            </a:pPr>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ბავშვის</a:t>
            </a:r>
            <a:r>
              <a:rPr lang="en-US" b="1" dirty="0" smtClean="0"/>
              <a:t> </a:t>
            </a:r>
            <a:r>
              <a:rPr lang="en-US" b="1" dirty="0" err="1" smtClean="0"/>
              <a:t>მიმართ</a:t>
            </a:r>
            <a:r>
              <a:rPr lang="en-US" b="1" dirty="0" smtClean="0"/>
              <a:t> </a:t>
            </a:r>
            <a:r>
              <a:rPr lang="en-US" b="1" dirty="0" err="1" smtClean="0"/>
              <a:t>განხორციელებულ</a:t>
            </a:r>
            <a:r>
              <a:rPr lang="en-US" b="1" dirty="0" smtClean="0"/>
              <a:t> </a:t>
            </a:r>
            <a:r>
              <a:rPr lang="en-US" b="1" dirty="0" err="1" smtClean="0"/>
              <a:t>ძალადობასთან</a:t>
            </a:r>
            <a:r>
              <a:rPr lang="en-US" b="1" dirty="0" smtClean="0"/>
              <a:t> </a:t>
            </a:r>
            <a:r>
              <a:rPr lang="en-US" b="1" dirty="0" err="1" smtClean="0"/>
              <a:t>დაკავშირებ</a:t>
            </a:r>
            <a:r>
              <a:rPr lang="ka-GE" b="1" dirty="0" smtClean="0"/>
              <a:t>ით</a:t>
            </a:r>
            <a:endParaRPr lang="en-US" dirty="0"/>
          </a:p>
        </p:txBody>
      </p:sp>
      <p:sp>
        <p:nvSpPr>
          <p:cNvPr id="3" name="Content Placeholder 2"/>
          <p:cNvSpPr>
            <a:spLocks noGrp="1"/>
          </p:cNvSpPr>
          <p:nvPr>
            <p:ph sz="quarter" idx="1"/>
          </p:nvPr>
        </p:nvSpPr>
        <p:spPr>
          <a:xfrm>
            <a:off x="914400" y="1844824"/>
            <a:ext cx="7772400" cy="4174976"/>
          </a:xfrm>
        </p:spPr>
        <p:txBody>
          <a:bodyPr/>
          <a:lstStyle/>
          <a:p>
            <a:pPr algn="ctr">
              <a:buNone/>
            </a:pPr>
            <a:r>
              <a:rPr lang="en-US" dirty="0" err="1" smtClean="0"/>
              <a:t>ბავშვზე</a:t>
            </a:r>
            <a:r>
              <a:rPr lang="en-US" dirty="0" smtClean="0"/>
              <a:t> </a:t>
            </a:r>
            <a:r>
              <a:rPr lang="en-US" dirty="0" err="1" smtClean="0"/>
              <a:t>ძალადობის</a:t>
            </a:r>
            <a:r>
              <a:rPr lang="en-US" dirty="0" smtClean="0"/>
              <a:t> </a:t>
            </a:r>
            <a:r>
              <a:rPr lang="en-US" dirty="0" err="1" smtClean="0"/>
              <a:t>გამოვლენისა</a:t>
            </a:r>
            <a:r>
              <a:rPr lang="en-US" dirty="0" smtClean="0"/>
              <a:t> </a:t>
            </a:r>
            <a:r>
              <a:rPr lang="en-US" dirty="0" err="1" smtClean="0"/>
              <a:t>და</a:t>
            </a:r>
            <a:r>
              <a:rPr lang="en-US" dirty="0" smtClean="0"/>
              <a:t> </a:t>
            </a:r>
            <a:r>
              <a:rPr lang="en-US" dirty="0" err="1" smtClean="0"/>
              <a:t>ბავშვზე</a:t>
            </a:r>
            <a:r>
              <a:rPr lang="en-US" dirty="0" smtClean="0"/>
              <a:t> </a:t>
            </a:r>
            <a:r>
              <a:rPr lang="en-US" dirty="0" err="1" smtClean="0"/>
              <a:t>ძალადობის</a:t>
            </a:r>
            <a:r>
              <a:rPr lang="en-US" dirty="0" smtClean="0"/>
              <a:t> </a:t>
            </a:r>
            <a:r>
              <a:rPr lang="en-US" dirty="0" err="1" smtClean="0"/>
              <a:t>შესახებ</a:t>
            </a:r>
            <a:r>
              <a:rPr lang="en-US" dirty="0" smtClean="0"/>
              <a:t> </a:t>
            </a:r>
            <a:r>
              <a:rPr lang="en-US" dirty="0" err="1" smtClean="0"/>
              <a:t>ინფორმაციის</a:t>
            </a:r>
            <a:r>
              <a:rPr lang="en-US" dirty="0" smtClean="0"/>
              <a:t> </a:t>
            </a:r>
            <a:r>
              <a:rPr lang="en-US" dirty="0" err="1" smtClean="0"/>
              <a:t>შესაბამისი</a:t>
            </a:r>
            <a:r>
              <a:rPr lang="en-US" dirty="0" smtClean="0"/>
              <a:t> </a:t>
            </a:r>
            <a:r>
              <a:rPr lang="en-US" dirty="0" err="1" smtClean="0"/>
              <a:t>სახელმწიფო</a:t>
            </a:r>
            <a:r>
              <a:rPr lang="en-US" dirty="0" smtClean="0"/>
              <a:t> </a:t>
            </a:r>
            <a:r>
              <a:rPr lang="en-US" dirty="0" err="1" smtClean="0"/>
              <a:t>ორგანოსათვის</a:t>
            </a:r>
            <a:r>
              <a:rPr lang="en-US" dirty="0" smtClean="0"/>
              <a:t> </a:t>
            </a:r>
            <a:r>
              <a:rPr lang="en-US" dirty="0" err="1" smtClean="0"/>
              <a:t>მიწოდების</a:t>
            </a:r>
            <a:r>
              <a:rPr lang="en-US" dirty="0" smtClean="0"/>
              <a:t> </a:t>
            </a:r>
            <a:r>
              <a:rPr lang="en-US" dirty="0" err="1" smtClean="0"/>
              <a:t>ვალდებულების</a:t>
            </a:r>
            <a:r>
              <a:rPr lang="en-US" dirty="0" smtClean="0"/>
              <a:t> </a:t>
            </a:r>
            <a:r>
              <a:rPr lang="en-US" dirty="0" err="1" smtClean="0"/>
              <a:t>შეუსრულებლობა</a:t>
            </a:r>
            <a:r>
              <a:rPr lang="en-US" dirty="0" smtClean="0"/>
              <a:t> </a:t>
            </a:r>
            <a:r>
              <a:rPr lang="en-US" dirty="0" err="1" smtClean="0"/>
              <a:t>გამოიწვევს</a:t>
            </a:r>
            <a:r>
              <a:rPr lang="en-US" dirty="0" smtClean="0"/>
              <a:t> </a:t>
            </a:r>
            <a:r>
              <a:rPr lang="en-US" dirty="0" err="1" smtClean="0"/>
              <a:t>საქართველოს</a:t>
            </a:r>
            <a:r>
              <a:rPr lang="en-US" dirty="0" smtClean="0"/>
              <a:t> </a:t>
            </a:r>
            <a:r>
              <a:rPr lang="en-US" dirty="0" err="1" smtClean="0"/>
              <a:t>ადმინისტრაციულ</a:t>
            </a:r>
            <a:r>
              <a:rPr lang="en-US" dirty="0" smtClean="0"/>
              <a:t> </a:t>
            </a:r>
            <a:r>
              <a:rPr lang="en-US" dirty="0" err="1" smtClean="0"/>
              <a:t>სამართალდარღვევათა</a:t>
            </a:r>
            <a:r>
              <a:rPr lang="en-US" dirty="0" smtClean="0"/>
              <a:t> </a:t>
            </a:r>
            <a:r>
              <a:rPr lang="en-US" dirty="0" err="1" smtClean="0"/>
              <a:t>კოდექსით</a:t>
            </a:r>
            <a:r>
              <a:rPr lang="en-US" dirty="0" smtClean="0"/>
              <a:t> </a:t>
            </a:r>
            <a:r>
              <a:rPr lang="en-US" dirty="0" err="1" smtClean="0"/>
              <a:t>გათვალისწინებულ</a:t>
            </a:r>
            <a:r>
              <a:rPr lang="en-US" dirty="0" smtClean="0"/>
              <a:t> </a:t>
            </a:r>
            <a:r>
              <a:rPr lang="en-US" dirty="0" err="1" smtClean="0"/>
              <a:t>პასუხისმგებლობას</a:t>
            </a:r>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692696"/>
            <a:ext cx="7772400" cy="5327104"/>
          </a:xfrm>
        </p:spPr>
        <p:txBody>
          <a:bodyPr/>
          <a:lstStyle/>
          <a:p>
            <a:pPr>
              <a:buNone/>
            </a:pPr>
            <a:endParaRPr lang="ka-GE" dirty="0" smtClean="0"/>
          </a:p>
          <a:p>
            <a:pPr>
              <a:buNone/>
            </a:pPr>
            <a:endParaRPr lang="ka-GE" dirty="0" smtClean="0"/>
          </a:p>
          <a:p>
            <a:pPr>
              <a:buNone/>
            </a:pPr>
            <a:endParaRPr lang="ka-GE" dirty="0" smtClean="0"/>
          </a:p>
          <a:p>
            <a:pPr>
              <a:buNone/>
            </a:pPr>
            <a:endParaRPr lang="ka-GE" dirty="0" smtClean="0"/>
          </a:p>
          <a:p>
            <a:pPr algn="ctr">
              <a:buNone/>
            </a:pPr>
            <a:r>
              <a:rPr lang="ka-GE" dirty="0" smtClean="0"/>
              <a:t>გისურვებთ წარმატებებს სიახლეების განხორციელების პროცესში!!!</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b="1" dirty="0" smtClean="0"/>
              <a:t>რეზოლუცია </a:t>
            </a:r>
            <a:r>
              <a:rPr lang="en-US" b="1" dirty="0" smtClean="0"/>
              <a:t> 2106 (2013)</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fontScale="70000" lnSpcReduction="20000"/>
          </a:bodyPr>
          <a:lstStyle/>
          <a:p>
            <a:r>
              <a:rPr lang="ka-GE" dirty="0" smtClean="0"/>
              <a:t>ქალების მონაწილეობის მნიშვნელობა ნებისმიერი სახის პრევენციის და დამცავი ზომების გატარების პროცესში</a:t>
            </a:r>
          </a:p>
          <a:p>
            <a:r>
              <a:rPr lang="ka-GE" dirty="0" smtClean="0"/>
              <a:t>გაგრძელდეს დამაჯერებელი ბრძოლა დაუსჯელობის წინააღმდეგ და განმტკიცდეს პასუხისმგებლობა სათანადო ზომების გატარებით</a:t>
            </a:r>
          </a:p>
          <a:p>
            <a:r>
              <a:rPr lang="ka-GE" i="1" dirty="0" smtClean="0"/>
              <a:t>აღიარებს </a:t>
            </a:r>
            <a:r>
              <a:rPr lang="ka-GE" dirty="0" smtClean="0"/>
              <a:t>უფრო დროული, ობიექტური, ზუსტი და სანდო ინფორმაციის აუცილებლობას, რომელიც წარმოადგენს საფუძველს დანაშაულის პრევენციასა და რეაგირებასთვის</a:t>
            </a:r>
          </a:p>
          <a:p>
            <a:r>
              <a:rPr lang="ka-GE" b="1" dirty="0" smtClean="0"/>
              <a:t> მიზნობრივი სანქციები იმ პირების მიმართ</a:t>
            </a:r>
            <a:r>
              <a:rPr lang="ka-GE" dirty="0" smtClean="0"/>
              <a:t>, რომლებმაც ჩაიდინეს ან ბრძანება გასცეს კონფლიქტში ჩადენილ სექსუალურ ძალადობასთან დაკავშირებით</a:t>
            </a:r>
          </a:p>
          <a:p>
            <a:r>
              <a:rPr lang="ka-GE" i="1" dirty="0" smtClean="0"/>
              <a:t>ხაზს უსვამს </a:t>
            </a:r>
            <a:r>
              <a:rPr lang="ka-GE" dirty="0" smtClean="0"/>
              <a:t>საზოგადოებრივი ორგანიზაციების როლს, ქალების ორგანიზაციების და ქსელების ჩათვლით, შეიარაღებულ კონფლიქტში და კონფლიქტის შემდგომ პერიოდში სექსუალური ძალადობის წინააღმდეგ თემის დონეზე განხორციელებული დამცავი ღონისძიებების გაძლიერების და დანაშაულის მსხვერპლის მხარდაჭერის კუთხით სამართლიანობის აღდგენის და რეპარაციების შეფასების მიზნით</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1737</TotalTime>
  <Words>5578</Words>
  <Application>Microsoft Office PowerPoint</Application>
  <PresentationFormat>On-screen Show (4:3)</PresentationFormat>
  <Paragraphs>509</Paragraphs>
  <Slides>82</Slides>
  <Notes>4</Notes>
  <HiddenSlides>0</HiddenSlides>
  <MMClips>0</MMClips>
  <ScaleCrop>false</ScaleCrop>
  <HeadingPairs>
    <vt:vector size="4" baseType="variant">
      <vt:variant>
        <vt:lpstr>Theme</vt:lpstr>
      </vt:variant>
      <vt:variant>
        <vt:i4>1</vt:i4>
      </vt:variant>
      <vt:variant>
        <vt:lpstr>Slide Titles</vt:lpstr>
      </vt:variant>
      <vt:variant>
        <vt:i4>82</vt:i4>
      </vt:variant>
    </vt:vector>
  </HeadingPairs>
  <TitlesOfParts>
    <vt:vector size="83" baseType="lpstr">
      <vt:lpstr>Equity</vt:lpstr>
      <vt:lpstr>ქალები, მშვიდობა და უსაფრთხოება</vt:lpstr>
      <vt:lpstr>ქალები, მშვიდობა და უსაფრთხოება </vt:lpstr>
      <vt:lpstr>ომისა და შეიარაღებული კონფლიქტების  ზეგავლენა ქალებზე</vt:lpstr>
      <vt:lpstr>სექსუალური ძალადობა შეიარაღებული კონფლიქტებისა და ომის დროს</vt:lpstr>
      <vt:lpstr>გაეროს უშიშროების საბჭოს №1325, </vt:lpstr>
      <vt:lpstr> რეზოლუცია 1820 (2008) </vt:lpstr>
      <vt:lpstr>რეზოლუცია 1888 (2009) </vt:lpstr>
      <vt:lpstr>რეზოლუცია1960 (2010)  </vt:lpstr>
      <vt:lpstr>რეზოლუცია  2106 (2013) </vt:lpstr>
      <vt:lpstr>ევროპის საბჭოს კონვენცია ქალებზე ძალადობისა და ოჯახში ძალადობის წინააღმდეგ ბრძოლისა და პრევენციის შესახებ</vt:lpstr>
      <vt:lpstr>ევროპის საბჭოს კონვენცია ქალებზე ძალადობისა და ოჯახში ძალადობის წინააღმდეგ ბრძოლისა და პრევენციის შესახებ (სტამბოლის კონვენცია)</vt:lpstr>
      <vt:lpstr>კონვენციის განსაკუთრებული მახასიათებლები</vt:lpstr>
      <vt:lpstr>Slide 13</vt:lpstr>
      <vt:lpstr>პრევენცია</vt:lpstr>
      <vt:lpstr>დაცვა</vt:lpstr>
      <vt:lpstr>კონვენცია მოითხოვს, რომ სისხლის სამართლებრივი დევნის ან სხვა სამართლებრივი სანქციის ამოქმედების საფუძველი გახდეს ისეთი ქმედებები, როგორიცაა: </vt:lpstr>
      <vt:lpstr>ცვლილებები სტამბოლის კონვენციის რატიფიცირებასთან დაკავშირებით</vt:lpstr>
      <vt:lpstr>სისხლის სამართლის კოდექში ცვლილება</vt:lpstr>
      <vt:lpstr>სისხლის სამართლის კოდექში დამატება</vt:lpstr>
      <vt:lpstr>სისხლის სამართლის კოდექში ცვლილება</vt:lpstr>
      <vt:lpstr>სისხლის სამართლის კოდექში დამატება</vt:lpstr>
      <vt:lpstr>სისხლის სამართლის კოდექში დამატება</vt:lpstr>
      <vt:lpstr>სისხლის სამართლის კოდექში დამატება</vt:lpstr>
      <vt:lpstr>დანაშაული სქესობრივი თავისუფლების და ხელსეუხებლობის წინააღმდეგ</vt:lpstr>
      <vt:lpstr>დანაშაული სქესობრივი თავისუფლების და ხელსეუხებლობის წინააღმდეგ - ცვლილებები</vt:lpstr>
      <vt:lpstr>დანაშაული სქესობრივი თავისუფლების და ხელსეუხებლობის წინააღმდეგ - ცვლილებები</vt:lpstr>
      <vt:lpstr>დანაშაული სქესობრივი თავისუფლების და ხელსეუხებლობის წინააღმდეგ - ცვლილებები</vt:lpstr>
      <vt:lpstr>დანაშაული სქესობრივი თავისუფლების და ხელსეუხებლობის წინააღმდეგ - ცვლილებები</vt:lpstr>
      <vt:lpstr>დანაშაული სქესობრივი თავისუფლების და ხელსეუხებლობის წინააღმდეგ - ცვლილებები</vt:lpstr>
      <vt:lpstr>ქალის მიმართ ძალადობა ფაქტები და ცფრები</vt:lpstr>
      <vt:lpstr>საქართველოს კანონი ქალთა მიმართ ძალადობის ან/და ოჯახში ძალადობის აღკვეთის, ძალადობის მსხვერპლთა დაცვისა და დახმარების შესახებ</vt:lpstr>
      <vt:lpstr>ქალთა მიმართ ძალადობა ან/და ოჯახში ძალადობა</vt:lpstr>
      <vt:lpstr>მსხვერპლის ახალი დეფინიცია </vt:lpstr>
      <vt:lpstr>სავარაუდო მსხვერპლი</vt:lpstr>
      <vt:lpstr>ოჯახის წევრი – ცვლილებეი</vt:lpstr>
      <vt:lpstr>მოძალადე</vt:lpstr>
      <vt:lpstr>დამცავი და შემაკავებელი ორდერები</vt:lpstr>
      <vt:lpstr>Slide 38</vt:lpstr>
      <vt:lpstr>ჩვენი მომსახურებები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კრიზისული ცენტრის შინაგანაწესში</vt:lpstr>
      <vt:lpstr>ცვლილებები თავშესაფრის შინაგანაწესში</vt:lpstr>
      <vt:lpstr>ცვლილებები თავშესაფრის შინაგანაწესში - პროექტი </vt:lpstr>
      <vt:lpstr>ცვლილებები თავშესაფრის შინაგანაწესში - პროექტი </vt:lpstr>
      <vt:lpstr>ცვლილებები თავშესაფრის შინაგანაწესში - პროექტი </vt:lpstr>
      <vt:lpstr>ცვლილებები თავშესაფრის შინაგანაწესში - პროექტი </vt:lpstr>
      <vt:lpstr>ცვლილებები თავშესაფრის შინაგანაწესში - პროექტი </vt:lpstr>
      <vt:lpstr>ცვლილებები თავშესაფრის შინაგანაწესში - პროექტი </vt:lpstr>
      <vt:lpstr>ცვლილებები თავშესაფრის შინაგანაწესში - პროექტი </vt:lpstr>
      <vt:lpstr>ცვლილებები თავშესაფრის შინაგანაწესში - პროექტი </vt:lpstr>
      <vt:lpstr>ფონდის სტრუქტურულ ერთეულებში (თავშესაფრები, კრიზისული ცენტრი) </vt:lpstr>
      <vt:lpstr>ბავშვის მიმართ განხორციელებულ ძალადობასთან დაკავშირებით </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ბავშვის მიმართ განხორციელებულ ძალადობასთან დაკავშირებით</vt:lpstr>
      <vt:lpstr>Slide 82</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Irma</dc:creator>
  <cp:lastModifiedBy>Lenovo</cp:lastModifiedBy>
  <cp:revision>128</cp:revision>
  <dcterms:created xsi:type="dcterms:W3CDTF">2016-12-13T08:11:06Z</dcterms:created>
  <dcterms:modified xsi:type="dcterms:W3CDTF">2017-06-23T09:05:14Z</dcterms:modified>
</cp:coreProperties>
</file>